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19" r:id="rId2"/>
    <p:sldId id="322" r:id="rId3"/>
    <p:sldId id="323" r:id="rId4"/>
    <p:sldId id="324" r:id="rId5"/>
    <p:sldId id="325" r:id="rId6"/>
    <p:sldId id="331" r:id="rId7"/>
    <p:sldId id="329" r:id="rId8"/>
    <p:sldId id="326" r:id="rId9"/>
    <p:sldId id="327" r:id="rId10"/>
    <p:sldId id="328" r:id="rId11"/>
    <p:sldId id="330" r:id="rId12"/>
    <p:sldId id="313" r:id="rId13"/>
  </p:sldIdLst>
  <p:sldSz cx="9144000" cy="6858000" type="screen4x3"/>
  <p:notesSz cx="6858000" cy="9144000"/>
  <p:defaultTextStyle>
    <a:defPPr>
      <a:defRPr lang="fi-FI"/>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77" autoAdjust="0"/>
  </p:normalViewPr>
  <p:slideViewPr>
    <p:cSldViewPr>
      <p:cViewPr varScale="1">
        <p:scale>
          <a:sx n="59" d="100"/>
          <a:sy n="59" d="100"/>
        </p:scale>
        <p:origin x="214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54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EFB58-0F85-4F67-ADC7-D05412E9940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fi-FI"/>
        </a:p>
      </dgm:t>
    </dgm:pt>
    <dgm:pt modelId="{6588EE35-6DD3-4F70-B276-DA8D4D90B45A}" type="pres">
      <dgm:prSet presAssocID="{463EFB58-0F85-4F67-ADC7-D05412E99402}" presName="Name0" presStyleCnt="0">
        <dgm:presLayoutVars>
          <dgm:chMax/>
          <dgm:chPref/>
          <dgm:dir/>
          <dgm:animLvl val="lvl"/>
        </dgm:presLayoutVars>
      </dgm:prSet>
      <dgm:spPr/>
    </dgm:pt>
  </dgm:ptLst>
  <dgm:cxnLst>
    <dgm:cxn modelId="{208B6A9C-3538-4937-80A5-2507FBC6D246}" type="presOf" srcId="{463EFB58-0F85-4F67-ADC7-D05412E99402}" destId="{6588EE35-6DD3-4F70-B276-DA8D4D90B45A}" srcOrd="0"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9E54E4-0D8C-A346-BBF9-D5999C33E010}" type="datetimeFigureOut">
              <a:rPr lang="fi-FI" smtClean="0"/>
              <a:t>5.9.2018</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AF9A7-A36A-484B-A1EA-7CCA1120E58A}" type="slidenum">
              <a:rPr lang="fi-FI" smtClean="0"/>
              <a:t>‹#›</a:t>
            </a:fld>
            <a:endParaRPr lang="fi-FI"/>
          </a:p>
        </p:txBody>
      </p:sp>
    </p:spTree>
    <p:extLst>
      <p:ext uri="{BB962C8B-B14F-4D97-AF65-F5344CB8AC3E}">
        <p14:creationId xmlns:p14="http://schemas.microsoft.com/office/powerpoint/2010/main" val="3688392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80" charset="-128"/>
                <a:cs typeface="+mn-cs"/>
              </a:defRPr>
            </a:lvl1pPr>
          </a:lstStyle>
          <a:p>
            <a:pPr>
              <a:defRPr/>
            </a:pPr>
            <a:endParaRPr lang="fi-FI"/>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80" charset="-128"/>
                <a:cs typeface="+mn-cs"/>
              </a:defRPr>
            </a:lvl1pPr>
          </a:lstStyle>
          <a:p>
            <a:pPr>
              <a:defRPr/>
            </a:pPr>
            <a:endParaRPr lang="fi-FI"/>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80" charset="-128"/>
                <a:cs typeface="+mn-cs"/>
              </a:defRPr>
            </a:lvl1pPr>
          </a:lstStyle>
          <a:p>
            <a:pPr>
              <a:defRPr/>
            </a:pPr>
            <a:endParaRPr lang="fi-FI"/>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483F24F8-88EC-9942-BC91-B94AF2803A58}" type="slidenum">
              <a:rPr lang="fi-FI"/>
              <a:pPr>
                <a:defRPr/>
              </a:pPr>
              <a:t>‹#›</a:t>
            </a:fld>
            <a:endParaRPr lang="fi-FI"/>
          </a:p>
        </p:txBody>
      </p:sp>
    </p:spTree>
    <p:extLst>
      <p:ext uri="{BB962C8B-B14F-4D97-AF65-F5344CB8AC3E}">
        <p14:creationId xmlns:p14="http://schemas.microsoft.com/office/powerpoint/2010/main" val="3071515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Tämä</a:t>
            </a:r>
            <a:r>
              <a:rPr lang="fi-FI" baseline="0" dirty="0" smtClean="0"/>
              <a:t> video on osa nuorisoseurojen järjestötoiminnan ja vaikuttamisen koulutuskokonaisuutta, joka on muodoltaan tällainen videokoulutus ja toteutetaan syksyllä 2018. Toivottavasti tästä on apua ja tukea myös järjestön liittokokoukseen osallistuville ja miksei muillekin. Tässä videossa pureudutaan nuorisoseurajärjestöön ja sen vaikuttamisen paikkoihin. Minä olen Henna Liiri ja toimin tällä hetkellä toiminnanjohtajana </a:t>
            </a:r>
            <a:r>
              <a:rPr lang="fi-FI" baseline="0" dirty="0" err="1" smtClean="0"/>
              <a:t>Pohjois</a:t>
            </a:r>
            <a:r>
              <a:rPr lang="fi-FI" baseline="0" dirty="0" smtClean="0"/>
              <a:t>-Karjalan aluetoimistossa Joensuussa.</a:t>
            </a:r>
            <a:endParaRPr lang="fi-FI" dirty="0" smtClean="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1</a:t>
            </a:fld>
            <a:endParaRPr lang="fi-FI"/>
          </a:p>
        </p:txBody>
      </p:sp>
    </p:spTree>
    <p:extLst>
      <p:ext uri="{BB962C8B-B14F-4D97-AF65-F5344CB8AC3E}">
        <p14:creationId xmlns:p14="http://schemas.microsoft.com/office/powerpoint/2010/main" val="3587537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Eli näissä kaikissa yhdistyksissä</a:t>
            </a:r>
            <a:r>
              <a:rPr lang="fi-FI" baseline="0" dirty="0" smtClean="0"/>
              <a:t> ja verkostoissa nuorisoseuroilla on oma edustaja, joka vie meidän kaikkien yhteistä asiaa eteenpäin.</a:t>
            </a:r>
          </a:p>
          <a:p>
            <a:r>
              <a:rPr lang="fi-FI" baseline="0" dirty="0" smtClean="0"/>
              <a:t>Aika vaikuttava lista eikö? Ei varmasti yhdelläkään yksittäisellä nuorisoseuralla olisi mahdollisuutta olla jäsenenä näissä kaikissa, tätä listaa voi siis pitää myös yhtenä syynä siihen, miksi kannattaa olla nuorisoseura ja kuulua nuorisoseurajärjestöön. Esimerkiksi kaikki nuorisoseurojen teatterit kuuluvat liiton jäsenyyden kautta myös harrastajateatteriliittoon ja saavat sieltä kaikki samat jäsenedut kuin muutkin jäsenyhdistykset ja seurantaloasiainneuvottelukunnassa valvotaan kaikkien nuorisoseurantalojen etuja ja avustuksia seurantalon korjaukseen ja Retkeilymajaliiton jäsenyys näkyy ihan rahallisena jäsenetuna meille jokaiselle nuorisoseuralaiselle.</a:t>
            </a:r>
          </a:p>
          <a:p>
            <a:r>
              <a:rPr lang="fi-FI" baseline="0" dirty="0" smtClean="0"/>
              <a:t>Tämän lisäksi on sitten vielä paljon alueellisia ja paikallisia konklaaveja, joissa ollaan mukana tavalla tai toisella.</a:t>
            </a:r>
          </a:p>
          <a:p>
            <a:r>
              <a:rPr lang="fi-FI" baseline="0" dirty="0" smtClean="0"/>
              <a:t>Jos nämä kaikki laitettaisiin yhteen, niin saataisiin kyllä aika vaikuttava kokonaisuus!</a:t>
            </a:r>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10</a:t>
            </a:fld>
            <a:endParaRPr lang="fi-FI"/>
          </a:p>
        </p:txBody>
      </p:sp>
    </p:spTree>
    <p:extLst>
      <p:ext uri="{BB962C8B-B14F-4D97-AF65-F5344CB8AC3E}">
        <p14:creationId xmlns:p14="http://schemas.microsoft.com/office/powerpoint/2010/main" val="1236497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11</a:t>
            </a:fld>
            <a:endParaRPr lang="fi-FI"/>
          </a:p>
        </p:txBody>
      </p:sp>
    </p:spTree>
    <p:extLst>
      <p:ext uri="{BB962C8B-B14F-4D97-AF65-F5344CB8AC3E}">
        <p14:creationId xmlns:p14="http://schemas.microsoft.com/office/powerpoint/2010/main" val="147892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Nuorisoseuroissa</a:t>
            </a:r>
            <a:r>
              <a:rPr lang="fi-FI" baseline="0" dirty="0" smtClean="0"/>
              <a:t> on tekemisen riemua!</a:t>
            </a:r>
          </a:p>
          <a:p>
            <a:r>
              <a:rPr lang="fi-FI" baseline="0" dirty="0" smtClean="0"/>
              <a:t>Kiitos kun olet mukana ja katsoit tämän videon.</a:t>
            </a:r>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12</a:t>
            </a:fld>
            <a:endParaRPr lang="fi-FI"/>
          </a:p>
        </p:txBody>
      </p:sp>
    </p:spTree>
    <p:extLst>
      <p:ext uri="{BB962C8B-B14F-4D97-AF65-F5344CB8AC3E}">
        <p14:creationId xmlns:p14="http://schemas.microsoft.com/office/powerpoint/2010/main" val="20317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2</a:t>
            </a:fld>
            <a:endParaRPr lang="fi-FI"/>
          </a:p>
        </p:txBody>
      </p:sp>
    </p:spTree>
    <p:extLst>
      <p:ext uri="{BB962C8B-B14F-4D97-AF65-F5344CB8AC3E}">
        <p14:creationId xmlns:p14="http://schemas.microsoft.com/office/powerpoint/2010/main" val="624528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buFont typeface="Wingdings" panose="05000000000000000000" pitchFamily="2" charset="2"/>
              <a:buChar char="Ø"/>
              <a:defRPr/>
            </a:pPr>
            <a:r>
              <a:rPr lang="fi-FI" dirty="0" smtClean="0"/>
              <a:t>Vakiintuneen kansalaistoiminnan juuret ulottuvat Suomessa 1700-luvun lopulle</a:t>
            </a:r>
          </a:p>
          <a:p>
            <a:pPr>
              <a:buFont typeface="Wingdings" panose="05000000000000000000" pitchFamily="2" charset="2"/>
              <a:buChar char="Ø"/>
              <a:defRPr/>
            </a:pPr>
            <a:r>
              <a:rPr lang="fi-FI" dirty="0" smtClean="0"/>
              <a:t>1860- ja 1870-lukujen kansallinen herääminen loi perustan kasvattavalle ja kehittävälle, kansalliselle ja yhteiskunnalliselle </a:t>
            </a:r>
            <a:r>
              <a:rPr lang="fi-FI" dirty="0" err="1" smtClean="0"/>
              <a:t>kansalais</a:t>
            </a:r>
            <a:r>
              <a:rPr lang="fi-FI" dirty="0" smtClean="0"/>
              <a:t>-, puolue- ja ammattiyhdistystoiminnalle.</a:t>
            </a:r>
          </a:p>
          <a:p>
            <a:pPr>
              <a:buFont typeface="Wingdings" panose="05000000000000000000" pitchFamily="2" charset="2"/>
              <a:buChar char="Ø"/>
              <a:defRPr/>
            </a:pPr>
            <a:r>
              <a:rPr lang="fi-FI" dirty="0" smtClean="0"/>
              <a:t>Sisällissota jätti syvän </a:t>
            </a:r>
            <a:r>
              <a:rPr lang="fi-FI" dirty="0" err="1" smtClean="0"/>
              <a:t>juopan</a:t>
            </a:r>
            <a:r>
              <a:rPr lang="fi-FI" dirty="0" smtClean="0"/>
              <a:t> kansalaistoimintaan, joka alkoi umpeutua vasta 1900-luvun lopulla</a:t>
            </a:r>
          </a:p>
          <a:p>
            <a:pPr>
              <a:buFont typeface="Wingdings" panose="05000000000000000000" pitchFamily="2" charset="2"/>
              <a:buChar char="Ø"/>
              <a:defRPr/>
            </a:pPr>
            <a:r>
              <a:rPr lang="fi-FI" dirty="0" smtClean="0"/>
              <a:t>Modernin yhteiskunnan ja hyvinvointivaltion rakentuminen 1960-luvulta alkaen synnytti uudenlaista yhdistystoimintaa ja palveluja</a:t>
            </a:r>
          </a:p>
          <a:p>
            <a:pPr>
              <a:buFont typeface="Wingdings" panose="05000000000000000000" pitchFamily="2" charset="2"/>
              <a:buChar char="Ø"/>
              <a:defRPr/>
            </a:pPr>
            <a:r>
              <a:rPr lang="fi-FI" dirty="0" smtClean="0"/>
              <a:t>1970-luku oli Suomessa vahvaa yhteiskunnallisen järjestötyön aikaa</a:t>
            </a:r>
          </a:p>
          <a:p>
            <a:pPr>
              <a:buFont typeface="Wingdings" panose="05000000000000000000" pitchFamily="2" charset="2"/>
              <a:buChar char="Ø"/>
              <a:defRPr/>
            </a:pPr>
            <a:r>
              <a:rPr lang="fi-FI" dirty="0" smtClean="0"/>
              <a:t>1980-luvulla korporaatioiden ja järjestelmien Suomesta alettiin siirtyä individualistisempaan Suomeen</a:t>
            </a:r>
          </a:p>
          <a:p>
            <a:pPr>
              <a:buFont typeface="Wingdings" panose="05000000000000000000" pitchFamily="2" charset="2"/>
              <a:buChar char="Ø"/>
              <a:defRPr/>
            </a:pPr>
            <a:r>
              <a:rPr lang="fi-FI" dirty="0" smtClean="0"/>
              <a:t>Kansalais- ja järjestötoiminta kukoistaa 2000-luvun alun Suomessa</a:t>
            </a:r>
          </a:p>
          <a:p>
            <a:pPr lvl="1">
              <a:buFont typeface="Wingdings" panose="05000000000000000000" pitchFamily="2" charset="2"/>
              <a:buChar char="Ø"/>
              <a:defRPr/>
            </a:pPr>
            <a:r>
              <a:rPr lang="fi-FI" sz="1200" b="0" i="0" u="none" strike="noStrike" kern="1200" dirty="0" smtClean="0">
                <a:solidFill>
                  <a:schemeClr val="tx1"/>
                </a:solidFill>
                <a:effectLst/>
                <a:latin typeface="Arial" charset="0"/>
                <a:ea typeface="ＭＳ Ｐゴシック" pitchFamily="80" charset="-128"/>
                <a:cs typeface="+mn-cs"/>
              </a:rPr>
              <a:t>100 000 on toimivaa</a:t>
            </a:r>
            <a:r>
              <a:rPr lang="fi-FI" sz="1200" b="0" i="0" u="none" strike="noStrike" kern="1200" baseline="0" dirty="0" smtClean="0">
                <a:solidFill>
                  <a:schemeClr val="tx1"/>
                </a:solidFill>
                <a:effectLst/>
                <a:latin typeface="Arial" charset="0"/>
                <a:ea typeface="ＭＳ Ｐゴシック" pitchFamily="80" charset="-128"/>
                <a:cs typeface="+mn-cs"/>
              </a:rPr>
              <a:t> yhdistystä ja n</a:t>
            </a:r>
            <a:r>
              <a:rPr lang="fi-FI" sz="1200" b="0" i="0" u="none" strike="noStrike" kern="1200" dirty="0" smtClean="0">
                <a:solidFill>
                  <a:schemeClr val="tx1"/>
                </a:solidFill>
                <a:effectLst/>
                <a:latin typeface="Arial" charset="0"/>
                <a:ea typeface="ＭＳ Ｐゴシック" pitchFamily="80" charset="-128"/>
                <a:cs typeface="+mn-cs"/>
              </a:rPr>
              <a:t>iissä arvioidaan olevan 15 miljoonaa jäsentä (vuonna 2014)</a:t>
            </a:r>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3</a:t>
            </a:fld>
            <a:endParaRPr lang="fi-FI"/>
          </a:p>
        </p:txBody>
      </p:sp>
    </p:spTree>
    <p:extLst>
      <p:ext uri="{BB962C8B-B14F-4D97-AF65-F5344CB8AC3E}">
        <p14:creationId xmlns:p14="http://schemas.microsoft.com/office/powerpoint/2010/main" val="2777461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smtClean="0"/>
              <a:t>Yhdistysmisvapaus</a:t>
            </a:r>
            <a:r>
              <a:rPr lang="fi-FI" dirty="0" smtClean="0"/>
              <a:t> on osa perustuslakia</a:t>
            </a:r>
          </a:p>
          <a:p>
            <a:r>
              <a:rPr lang="fi-FI" dirty="0" smtClean="0"/>
              <a:t>Yhdistyksen perustaminen</a:t>
            </a:r>
          </a:p>
          <a:p>
            <a:pPr lvl="1">
              <a:buFont typeface="Wingdings" panose="05000000000000000000" pitchFamily="2" charset="2"/>
              <a:buChar char="Ø"/>
            </a:pPr>
            <a:r>
              <a:rPr lang="fi-FI" dirty="0" smtClean="0"/>
              <a:t>Vähintään kolme 15 vuotta täyttänyttä henkilöä tai oikeuskelpoiset yhteisöt</a:t>
            </a:r>
          </a:p>
          <a:p>
            <a:r>
              <a:rPr lang="fi-FI" dirty="0" smtClean="0"/>
              <a:t>Rekisteröimätön vs. rekisteröity yhdistys</a:t>
            </a:r>
          </a:p>
          <a:p>
            <a:pPr marL="628650" lvl="1" indent="-171450">
              <a:buFont typeface="Arial" panose="020B0604020202020204" pitchFamily="34" charset="0"/>
              <a:buChar char="•"/>
            </a:pPr>
            <a:r>
              <a:rPr lang="fi-FI" dirty="0" smtClean="0"/>
              <a:t>Ry</a:t>
            </a:r>
            <a:r>
              <a:rPr lang="fi-FI" baseline="0" dirty="0" smtClean="0"/>
              <a:t> yhdistyksen nimen perässä kertoo, että se on rekisteröity yhdistys</a:t>
            </a:r>
            <a:endParaRPr lang="fi-FI" dirty="0" smtClean="0"/>
          </a:p>
          <a:p>
            <a:pPr lvl="1">
              <a:buFont typeface="Wingdings" panose="05000000000000000000" pitchFamily="2" charset="2"/>
              <a:buChar char="Ø"/>
            </a:pPr>
            <a:r>
              <a:rPr lang="fi-FI" dirty="0" smtClean="0"/>
              <a:t>Oikeuskelpoisuus – oikeudet ja velvollisuudet</a:t>
            </a:r>
          </a:p>
          <a:p>
            <a:pPr lvl="2">
              <a:buFont typeface="Wingdings" panose="05000000000000000000" pitchFamily="2" charset="2"/>
              <a:buChar char="Ø"/>
            </a:pPr>
            <a:r>
              <a:rPr lang="fi-FI" dirty="0" smtClean="0"/>
              <a:t>Voi tehdä sopimuksia, voi omistaa</a:t>
            </a:r>
          </a:p>
          <a:p>
            <a:r>
              <a:rPr lang="fi-FI" dirty="0" smtClean="0"/>
              <a:t>Yleishyödyllinen yhdistys</a:t>
            </a:r>
          </a:p>
          <a:p>
            <a:pPr lvl="1">
              <a:buFont typeface="Wingdings" panose="05000000000000000000" pitchFamily="2" charset="2"/>
              <a:buChar char="Ø"/>
            </a:pPr>
            <a:r>
              <a:rPr lang="fi-FI" dirty="0" smtClean="0"/>
              <a:t>Verottaja arvioi yhdistyksen yleishyödyllisyyden – toiminta ratkaisee</a:t>
            </a:r>
          </a:p>
          <a:p>
            <a:pPr lvl="1">
              <a:buFont typeface="Wingdings" panose="05000000000000000000" pitchFamily="2" charset="2"/>
              <a:buChar char="Ø"/>
            </a:pPr>
            <a:r>
              <a:rPr lang="fi-FI" dirty="0" smtClean="0"/>
              <a:t>Yleishyödyllisyyden kriteerit:</a:t>
            </a:r>
          </a:p>
          <a:p>
            <a:pPr lvl="2">
              <a:buFont typeface="Arial" panose="020B0604020202020204" pitchFamily="34" charset="0"/>
              <a:buChar char="•"/>
            </a:pPr>
            <a:r>
              <a:rPr lang="fi-FI" dirty="0" smtClean="0"/>
              <a:t>toimii yksinomaan ja välittömästi yleiseksi hyväksi. </a:t>
            </a:r>
          </a:p>
          <a:p>
            <a:pPr lvl="2">
              <a:buFont typeface="Arial" panose="020B0604020202020204" pitchFamily="34" charset="0"/>
              <a:buChar char="•"/>
            </a:pPr>
            <a:r>
              <a:rPr lang="fi-FI" dirty="0" smtClean="0"/>
              <a:t>toiminta ei kohdistu vain rajattuun henkilöpiiriin</a:t>
            </a:r>
          </a:p>
          <a:p>
            <a:pPr lvl="2">
              <a:buFont typeface="Arial" panose="020B0604020202020204" pitchFamily="34" charset="0"/>
              <a:buChar char="•"/>
            </a:pPr>
            <a:r>
              <a:rPr lang="fi-FI" dirty="0" smtClean="0"/>
              <a:t>ei tuota toimintaan osallistuville taloudellista etua</a:t>
            </a:r>
          </a:p>
          <a:p>
            <a:r>
              <a:rPr lang="fi-FI" dirty="0" smtClean="0"/>
              <a:t>Aatteellinen yhdistys</a:t>
            </a:r>
          </a:p>
          <a:p>
            <a:pPr lvl="1">
              <a:buFont typeface="Wingdings" panose="05000000000000000000" pitchFamily="2" charset="2"/>
              <a:buChar char="Ø"/>
            </a:pPr>
            <a:r>
              <a:rPr lang="fi-FI" dirty="0" smtClean="0"/>
              <a:t>Aatteellinen tarkoitus kuvaa sitä yhteistä asiaa, jota varten yhdistys perustetaan sekä toimintatavat, jolla sitä toteutetaan</a:t>
            </a:r>
          </a:p>
          <a:p>
            <a:r>
              <a:rPr lang="fi-FI" dirty="0" smtClean="0"/>
              <a:t>Yhdistysrekisteri kokoaa yhdistykset</a:t>
            </a:r>
            <a:r>
              <a:rPr lang="fi-FI" baseline="0" dirty="0" smtClean="0"/>
              <a:t> ja sinne yhdistyksen tulee myös muistaa raportoida muutoksista tai hakea hyväksyntä esim. yhdistyksen sääntömuutokselle</a:t>
            </a:r>
          </a:p>
          <a:p>
            <a:r>
              <a:rPr lang="fi-FI" baseline="0" dirty="0" smtClean="0"/>
              <a:t>Toisin kuin osakeyhtiössä, jossa rahalla voi ostaa valtaa, niin yleensä yhdistyksessä jokaisella jäsenellä on </a:t>
            </a:r>
            <a:r>
              <a:rPr lang="fi-FI" baseline="0" smtClean="0"/>
              <a:t>yksi ääni.</a:t>
            </a:r>
            <a:endParaRPr lang="fi-FI" baseline="0" dirty="0" smtClean="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4</a:t>
            </a:fld>
            <a:endParaRPr lang="fi-FI"/>
          </a:p>
        </p:txBody>
      </p:sp>
    </p:spTree>
    <p:extLst>
      <p:ext uri="{BB962C8B-B14F-4D97-AF65-F5344CB8AC3E}">
        <p14:creationId xmlns:p14="http://schemas.microsoft.com/office/powerpoint/2010/main" val="1058671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Lainsäädäntö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 Yhdistyslaki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 Nuorisolaki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Yhdistyksen säännöt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 Liiton säännöt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 Nuorisoseuran / alueellisen Nuorisoseuran säännöt (hyväksytyt, ennakkotarkastettu)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Muut ohjeistukset tai asiakirjat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 Hallinto- ja henkilöstöohje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 Menettelytapajärjestys </a:t>
            </a:r>
          </a:p>
          <a:p>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5</a:t>
            </a:fld>
            <a:endParaRPr lang="fi-FI"/>
          </a:p>
        </p:txBody>
      </p:sp>
    </p:spTree>
    <p:extLst>
      <p:ext uri="{BB962C8B-B14F-4D97-AF65-F5344CB8AC3E}">
        <p14:creationId xmlns:p14="http://schemas.microsoft.com/office/powerpoint/2010/main" val="242698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Tässä näkyy nuorisoseuratoiminnan avainlukuja. Ensimmäinen</a:t>
            </a:r>
            <a:r>
              <a:rPr lang="fi-FI" baseline="0" dirty="0" smtClean="0"/>
              <a:t> nuorisoseura perustettu 1881 Kauhavalle. Kaikki siis lähti, kun kolme nuorta lukiolaispoikaa perusti ensimmäisen nuorisoseuran.</a:t>
            </a:r>
          </a:p>
          <a:p>
            <a:r>
              <a:rPr lang="fi-FI" baseline="0" dirty="0" smtClean="0"/>
              <a:t>Nuorisoseurat on suomalainen keksintö ja syntynyt paikallisista seuroista käsin ja se näkyy varmasti tänäkin päivänä järjestössä siinä, että jokainen nuorisoseura on oma ainutlaatuinen yhteisönsä ja arvokas juuri sellaisena kuin se on. Nuorisoseura saa olla tekijöidensä näköinen ja sitä voi ajatella toiminta-alustana, joka mahdollistaa itsensä toteuttamisen, kasvamisen sekä yksilönä että yhteisönä. Itsekasvatus eli  sellainen sisäinen asenne ja ajatus eteenpäin menemisestä ja pyrkimyksestä parempaan on tavoitteena. Nuorisoseurassa kasvaa aktiiviseksi kansalaiseksi – vaikuttamiseen ja osallisuuteen kasvetaan pienin askelin. Pieni lapsikin pääsee vaikuttamaan vaikka oman ryhmän leikin valintaan ja osallistuu seurantalon talkoisiin omalla tavallaan ja sitten osaamisen ja kokemuksen kasvaessa myös vaikuttaminen ja osallistuminen voi saada uusia muotoja. Nuorisoseurassa opitaan tekemällä ja monia taitoja oppii vähän niin kuin siinä sivussa, ehkä jopa huomaamattaan ja tajuaa vasta myöhemmin, mikä vaikutus toiminnalla on itselle ollut. Yksi nuori kerran tiivisti nuorisoseuran ajatuksen hienosti: oma harrastusryhmä on niin kuin perhe, oma nuorisoseura puolestaan suku johon kuulutaan ja nuorisoseurajärjestö heimo, joka yhdistää ja joka jakaa samankaltaisen maailmankuvan ja arvot. Mielestäni aika hieno ajatus! Välillä sitä unohtaa omassa pienessä piirissä pyöriessä, että ollaan osa jotain isompaa ja aika </a:t>
            </a:r>
            <a:r>
              <a:rPr lang="fi-FI" baseline="0" dirty="0" err="1" smtClean="0"/>
              <a:t>huikeeta</a:t>
            </a:r>
            <a:r>
              <a:rPr lang="fi-FI" baseline="0" dirty="0" smtClean="0"/>
              <a:t> kokonaisuutta.</a:t>
            </a:r>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6</a:t>
            </a:fld>
            <a:endParaRPr lang="fi-FI"/>
          </a:p>
        </p:txBody>
      </p:sp>
    </p:spTree>
    <p:extLst>
      <p:ext uri="{BB962C8B-B14F-4D97-AF65-F5344CB8AC3E}">
        <p14:creationId xmlns:p14="http://schemas.microsoft.com/office/powerpoint/2010/main" val="2694958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r>
              <a:rPr lang="fi-FI" dirty="0" smtClean="0"/>
              <a:t>Paikallisia nuorisoseuroja oli tosiaan se noin 700 ja</a:t>
            </a:r>
            <a:r>
              <a:rPr lang="fi-FI" baseline="0" dirty="0" smtClean="0"/>
              <a:t> tärkeää on muistaa, että kaikki nämä muut osat on olemassa juuri noita paikallisia nuorisoseuroja varten. Se on vähän niin kuin kaiken alku ja juuri.</a:t>
            </a:r>
            <a:endParaRPr lang="fi-FI" dirty="0" smtClean="0"/>
          </a:p>
          <a:p>
            <a:pPr marL="171450" indent="-171450">
              <a:buFontTx/>
              <a:buChar char="-"/>
            </a:pPr>
            <a:r>
              <a:rPr lang="fi-FI" dirty="0" smtClean="0"/>
              <a:t>Aluetoimistot 8 kpl: Vantaa, Lahti, Jyväskylä, Pori, Tampere, Joensuu, Kuopio, Rovaniemi</a:t>
            </a:r>
          </a:p>
          <a:p>
            <a:pPr marL="171450" indent="-171450">
              <a:buFontTx/>
              <a:buChar char="-"/>
            </a:pPr>
            <a:r>
              <a:rPr lang="fi-FI" dirty="0" smtClean="0"/>
              <a:t>Keskusseurat 7 kpl</a:t>
            </a:r>
          </a:p>
          <a:p>
            <a:pPr marL="628650" lvl="1" indent="-171450">
              <a:buFontTx/>
              <a:buChar char="-"/>
            </a:pPr>
            <a:r>
              <a:rPr lang="fi-FI" dirty="0" smtClean="0"/>
              <a:t>3 kpl,</a:t>
            </a:r>
            <a:r>
              <a:rPr lang="fi-FI" baseline="0" dirty="0" smtClean="0"/>
              <a:t> j</a:t>
            </a:r>
            <a:r>
              <a:rPr lang="fi-FI" dirty="0" smtClean="0"/>
              <a:t>oilla</a:t>
            </a:r>
            <a:r>
              <a:rPr lang="fi-FI" baseline="0" dirty="0" smtClean="0"/>
              <a:t> toimisto ja työntekijöitä</a:t>
            </a:r>
          </a:p>
          <a:p>
            <a:pPr marL="628650" lvl="1" indent="-171450">
              <a:buFontTx/>
              <a:buChar char="-"/>
            </a:pPr>
            <a:r>
              <a:rPr lang="fi-FI" baseline="0" dirty="0" smtClean="0"/>
              <a:t>4 kpl, joilla vain hallinto</a:t>
            </a:r>
          </a:p>
          <a:p>
            <a:pPr marL="171450" lvl="0" indent="-171450">
              <a:buFontTx/>
              <a:buChar char="-"/>
            </a:pPr>
            <a:r>
              <a:rPr lang="fi-FI" baseline="0" dirty="0" smtClean="0"/>
              <a:t>Osaamiskeskukset ja –verkostot</a:t>
            </a:r>
          </a:p>
          <a:p>
            <a:pPr marL="628650" lvl="1" indent="-171450">
              <a:buFontTx/>
              <a:buChar char="-"/>
            </a:pPr>
            <a:r>
              <a:rPr lang="fi-FI" baseline="0" dirty="0" smtClean="0"/>
              <a:t>Harrastustoiminnan tuki</a:t>
            </a:r>
          </a:p>
          <a:p>
            <a:pPr marL="628650" lvl="1" indent="-171450">
              <a:buFontTx/>
              <a:buChar char="-"/>
            </a:pPr>
            <a:r>
              <a:rPr lang="fi-FI" baseline="0" dirty="0" smtClean="0"/>
              <a:t>Seuratoiminnan tuki</a:t>
            </a:r>
          </a:p>
          <a:p>
            <a:pPr marL="628650" lvl="1" indent="-171450">
              <a:buFontTx/>
              <a:buChar char="-"/>
            </a:pPr>
            <a:r>
              <a:rPr lang="fi-FI" baseline="0" dirty="0" smtClean="0"/>
              <a:t>Tanssi</a:t>
            </a:r>
          </a:p>
          <a:p>
            <a:pPr marL="628650" lvl="1" indent="-171450">
              <a:buFontTx/>
              <a:buChar char="-"/>
            </a:pPr>
            <a:r>
              <a:rPr lang="fi-FI" baseline="0" dirty="0" smtClean="0"/>
              <a:t>Tapahtumat</a:t>
            </a:r>
          </a:p>
          <a:p>
            <a:pPr marL="628650" lvl="1" indent="-171450">
              <a:buFontTx/>
              <a:buChar char="-"/>
            </a:pPr>
            <a:r>
              <a:rPr lang="fi-FI" baseline="0" dirty="0" smtClean="0"/>
              <a:t>Teatteri ja kulttuurinen nuorisotyö</a:t>
            </a:r>
          </a:p>
          <a:p>
            <a:pPr marL="628650" lvl="1" indent="-171450">
              <a:buFontTx/>
              <a:buChar char="-"/>
            </a:pPr>
            <a:r>
              <a:rPr lang="fi-FI" baseline="0" dirty="0" smtClean="0"/>
              <a:t>Viestintä</a:t>
            </a:r>
          </a:p>
          <a:p>
            <a:pPr marL="171450" lvl="0" indent="-171450">
              <a:buFontTx/>
              <a:buChar char="-"/>
            </a:pPr>
            <a:r>
              <a:rPr lang="fi-FI" baseline="0" dirty="0" smtClean="0"/>
              <a:t>Hankkeet ja erillisrahoitetut toiminnot</a:t>
            </a:r>
          </a:p>
          <a:p>
            <a:pPr marL="628650" lvl="1" indent="-171450">
              <a:buFontTx/>
              <a:buChar char="-"/>
            </a:pPr>
            <a:r>
              <a:rPr lang="fi-FI" baseline="0" dirty="0" smtClean="0"/>
              <a:t>Nuori Kulttuuri</a:t>
            </a:r>
          </a:p>
          <a:p>
            <a:pPr marL="628650" lvl="1" indent="-171450">
              <a:buFontTx/>
              <a:buChar char="-"/>
            </a:pPr>
            <a:r>
              <a:rPr lang="fi-FI" baseline="0" dirty="0" smtClean="0"/>
              <a:t>Leipää ja kulttuuria –työllistämishankkeet</a:t>
            </a:r>
          </a:p>
          <a:p>
            <a:pPr marL="628650" lvl="1" indent="-171450">
              <a:buFontTx/>
              <a:buChar char="-"/>
            </a:pPr>
            <a:r>
              <a:rPr lang="fi-FI" baseline="0" dirty="0" smtClean="0"/>
              <a:t>Ym.</a:t>
            </a:r>
          </a:p>
          <a:p>
            <a:pPr marL="171450" lvl="0" indent="-171450">
              <a:buFontTx/>
              <a:buChar char="-"/>
            </a:pPr>
            <a:r>
              <a:rPr lang="fi-FI" baseline="0" dirty="0" smtClean="0"/>
              <a:t>Koulutukseen liittyvät toimijat, jotka ovat omia organisaatioitaan, mutta joilla on erittäin läheinen linkki nuorisoseurajärjestöön (siksi kursiivilla)</a:t>
            </a:r>
          </a:p>
          <a:p>
            <a:pPr marL="628650" lvl="1" indent="-171450">
              <a:buFontTx/>
              <a:buChar char="-"/>
            </a:pPr>
            <a:r>
              <a:rPr lang="fi-FI" baseline="0" dirty="0" smtClean="0"/>
              <a:t>Suomen Nuoriso-opisto </a:t>
            </a:r>
            <a:r>
              <a:rPr lang="fi-FI" baseline="0" dirty="0" err="1" smtClean="0"/>
              <a:t>Paukkula</a:t>
            </a:r>
            <a:r>
              <a:rPr lang="fi-FI" baseline="0" dirty="0" smtClean="0"/>
              <a:t> on järjestön ylläpitämä opisto Mikkelissä</a:t>
            </a:r>
          </a:p>
          <a:p>
            <a:pPr marL="628650" lvl="1" indent="-171450">
              <a:buFontTx/>
              <a:buChar char="-"/>
            </a:pPr>
            <a:r>
              <a:rPr lang="fi-FI" baseline="0" dirty="0" smtClean="0"/>
              <a:t>Opintokeskus Kansalaisfoorumi eli </a:t>
            </a:r>
            <a:r>
              <a:rPr lang="fi-FI" baseline="0" dirty="0" err="1" smtClean="0"/>
              <a:t>skaf</a:t>
            </a:r>
            <a:r>
              <a:rPr lang="fi-FI" baseline="0" dirty="0" smtClean="0"/>
              <a:t> on meidän opintokeskus, jonka jäsenenä on tänä päivänä myös muita liittoja</a:t>
            </a:r>
          </a:p>
          <a:p>
            <a:pPr marL="171450" lvl="0" indent="-171450">
              <a:buFontTx/>
              <a:buChar char="-"/>
            </a:pPr>
            <a:r>
              <a:rPr lang="fi-FI" baseline="0" dirty="0" smtClean="0"/>
              <a:t>Hallinto</a:t>
            </a:r>
          </a:p>
          <a:p>
            <a:pPr marL="628650" lvl="1" indent="-171450">
              <a:buFontTx/>
              <a:buChar char="-"/>
            </a:pPr>
            <a:r>
              <a:rPr lang="fi-FI" baseline="0" dirty="0" smtClean="0"/>
              <a:t>Seuraava dia</a:t>
            </a:r>
          </a:p>
          <a:p>
            <a:pPr marL="171450" lvl="0" indent="-171450">
              <a:buFontTx/>
              <a:buChar char="-"/>
            </a:pPr>
            <a:r>
              <a:rPr lang="fi-FI" baseline="0" dirty="0" smtClean="0"/>
              <a:t>Tärkeää on muistaa, että me kaikki yhdessä olemme liitto. Sellaista tämä kansalaisjärjestö toiminta on ja liitolle jokainen sen osa ja jäsen on merkityksellinen.</a:t>
            </a:r>
          </a:p>
          <a:p>
            <a:pPr marL="171450" lvl="0" indent="-171450">
              <a:buFontTx/>
              <a:buChar char="-"/>
            </a:pPr>
            <a:endParaRPr lang="fi-FI" baseline="0" dirty="0" smtClean="0"/>
          </a:p>
          <a:p>
            <a:pPr marL="628650" lvl="1" indent="-171450">
              <a:buFontTx/>
              <a:buChar char="-"/>
            </a:pPr>
            <a:endParaRPr lang="fi-FI" baseline="0" dirty="0" smtClean="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7</a:t>
            </a:fld>
            <a:endParaRPr lang="fi-FI"/>
          </a:p>
        </p:txBody>
      </p:sp>
    </p:spTree>
    <p:extLst>
      <p:ext uri="{BB962C8B-B14F-4D97-AF65-F5344CB8AC3E}">
        <p14:creationId xmlns:p14="http://schemas.microsoft.com/office/powerpoint/2010/main" val="327373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rtl="0" fontAlgn="base"/>
            <a:r>
              <a:rPr lang="fi-FI" sz="1200" b="0" i="0" kern="1200" dirty="0" smtClean="0">
                <a:solidFill>
                  <a:schemeClr val="tx1"/>
                </a:solidFill>
                <a:effectLst/>
                <a:latin typeface="Arial" charset="0"/>
                <a:ea typeface="ＭＳ Ｐゴシック" pitchFamily="80" charset="-128"/>
                <a:cs typeface="ＭＳ Ｐゴシック" charset="0"/>
              </a:rPr>
              <a:t>Liiton hallinto eli päättävät elimet </a:t>
            </a:r>
          </a:p>
          <a:p>
            <a:pPr rtl="0" fontAlgn="base"/>
            <a:endParaRPr lang="fi-FI" sz="1200" b="0" i="0" kern="1200" dirty="0" smtClean="0">
              <a:solidFill>
                <a:schemeClr val="tx1"/>
              </a:solidFill>
              <a:effectLst/>
              <a:latin typeface="Arial" charset="0"/>
              <a:ea typeface="ＭＳ Ｐゴシック" pitchFamily="80" charset="-128"/>
              <a:cs typeface="ＭＳ Ｐゴシック" charset="0"/>
            </a:endParaRPr>
          </a:p>
          <a:p>
            <a:pPr rtl="0" fontAlgn="base"/>
            <a:r>
              <a:rPr lang="fi-FI" sz="1200" b="1" i="0" kern="1200" dirty="0" smtClean="0">
                <a:solidFill>
                  <a:schemeClr val="tx1"/>
                </a:solidFill>
                <a:effectLst/>
                <a:latin typeface="Arial" charset="0"/>
                <a:ea typeface="ＭＳ Ｐゴシック" pitchFamily="80" charset="-128"/>
                <a:cs typeface="ＭＳ Ｐゴシック" charset="0"/>
              </a:rPr>
              <a:t>Nuorisoseurakokous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Varsinainen liittokokous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Joka kolmas vuosi tai ylimääräinen kokous sääntöjen mukaan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Jokaisella varsinaisella jäsenyhdistyksellä edustusoikeus, joka on maksanut kolmen kokousta edeltäneen vuoden jäsenmaksun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2 edustajaa (jos jäseniä on 1-299 hlö)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4 edustajaa (jos jäseniä 300 tai enemmän)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4 edustajaa (jos alueellinen nuorisoseura)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Edustusoikeus määräytyy kokousta edeltäneen vuoden henkilöjäsenmäärän perusteella (vuoden 2017 tiedot)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Yksi henkilö voi edustaa vain yhtä yhdistystä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Jäsenyhdistyksellä oikeus tehdä kirjallisia aloitteita, jätettävä neljä viikkoa ennen kokousta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Kokous on päätösvaltainen silloin, kun se on yhdistyksen sääntöjen mukaan koolle kutsuttu </a:t>
            </a:r>
          </a:p>
          <a:p>
            <a:pPr rtl="0" fontAlgn="base"/>
            <a:endParaRPr lang="fi-FI" sz="1200" b="0" i="0" kern="1200" dirty="0" smtClean="0">
              <a:solidFill>
                <a:schemeClr val="tx1"/>
              </a:solidFill>
              <a:effectLst/>
              <a:latin typeface="Arial" charset="0"/>
              <a:ea typeface="ＭＳ Ｐゴシック" pitchFamily="80" charset="-128"/>
              <a:cs typeface="ＭＳ Ｐゴシック" charset="0"/>
            </a:endParaRPr>
          </a:p>
          <a:p>
            <a:pPr rtl="0" fontAlgn="base"/>
            <a:r>
              <a:rPr lang="fi-FI" sz="1200" b="1" i="0" kern="1200" dirty="0" smtClean="0">
                <a:solidFill>
                  <a:schemeClr val="tx1"/>
                </a:solidFill>
                <a:effectLst/>
                <a:latin typeface="Arial" charset="0"/>
                <a:ea typeface="ＭＳ Ｐゴシック" pitchFamily="80" charset="-128"/>
                <a:cs typeface="ＭＳ Ｐゴシック" charset="0"/>
              </a:rPr>
              <a:t>Valtuusto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Nuorisoseurakokouksen valitsema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Esitysoikeus edustajaksi / varaedustajaksi on vaalipiiriin kuuluvilla seuroilla, puheenjohtajaa voivat esittää kaikki jäsenyhdistykset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Puheenjohtaja, varapuheenjohtaja ja 30-50 varsinaista jäsentä ja henkilökohtaista varajäsentä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Nuorisoseurakokousvuotta edeltävä valtuuston syyskokous vahvistaa koon ja vaalipiirit sekä 5-16 vaalipiiriä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Kolmasosan on oltava alle 29-vuotiaita toimikauden alkaessa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Toimikausi Nuorisoseurakokousten välinen aika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Sama henkilö voi toimia tehtävässään enintään kaksi peräkkäistä kautta (6v)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Kokoontuu hallituksen kutsusta kaksi kertaa vuodessa: kevätkokous </a:t>
            </a:r>
            <a:r>
              <a:rPr lang="fi-FI" sz="1200" b="0" i="0" kern="1200" dirty="0" err="1" smtClean="0">
                <a:solidFill>
                  <a:schemeClr val="tx1"/>
                </a:solidFill>
                <a:effectLst/>
                <a:latin typeface="Arial" charset="0"/>
                <a:ea typeface="ＭＳ Ｐゴシック" pitchFamily="80" charset="-128"/>
                <a:cs typeface="ＭＳ Ｐゴシック" charset="0"/>
              </a:rPr>
              <a:t>huhti</a:t>
            </a:r>
            <a:r>
              <a:rPr lang="fi-FI" sz="1200" b="0" i="0" kern="1200" dirty="0" smtClean="0">
                <a:solidFill>
                  <a:schemeClr val="tx1"/>
                </a:solidFill>
                <a:effectLst/>
                <a:latin typeface="Arial" charset="0"/>
                <a:ea typeface="ＭＳ Ｐゴシック" pitchFamily="80" charset="-128"/>
                <a:cs typeface="ＭＳ Ｐゴシック" charset="0"/>
              </a:rPr>
              <a:t>-toukokuussa ja syyskokous syys-joulukuussa tai ylimääräinen kokous sääntöjen mukaan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Päättää liiton toimintakertomuksesta ja vahvistaa tilinpäätöksen sekä myöntää vastuuvapauden tilivelvollisille (kevät)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Käsittelee liiton seuraavan vuoden toimintasuunnitelman ja talousarvion sekä päättää jäsenmaksun ja kokouspalkkiot, valitsee hallituksen puheenjohtajan ja jäsenet ja varajäsenet, tilintarkastajat ja liiton edustajat Suomen Nuoriso-opiston kannatusyhdistyksen kokouksiin ja Nuorisoseurakokousvuonna valtuuston koon ja vaalipiirit (syksy)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Kokous on päätösvaltainen silloin, kun se on yhdistyksen sääntöjen mukaan koolle kutsuttu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Valtuusto 2018-2021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Valitaan Nuorisoseurakokouksessa Joensuussa 28.-30.9.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16 vaalipiiriä, joista kustakin 1-4 varsinaista edustajaa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Yhteensä 40 varsinaista jäsentä ja 40 varajäsentä  + puheenjohtaja ja varapuheenjohtaja</a:t>
            </a:r>
            <a:endParaRPr lang="fi-FI" b="0" i="0" dirty="0" smtClean="0">
              <a:effectLst/>
            </a:endParaRPr>
          </a:p>
          <a:p>
            <a:pPr rtl="0" fontAlgn="base"/>
            <a:endParaRPr lang="fi-FI" b="0" i="0" dirty="0" smtClean="0">
              <a:effectLst/>
            </a:endParaRPr>
          </a:p>
          <a:p>
            <a:pPr rtl="0" fontAlgn="base"/>
            <a:r>
              <a:rPr lang="fi-FI" sz="1200" b="0" i="0" kern="1200" dirty="0" smtClean="0">
                <a:solidFill>
                  <a:schemeClr val="tx1"/>
                </a:solidFill>
                <a:effectLst/>
                <a:latin typeface="Arial" charset="0"/>
                <a:ea typeface="ＭＳ Ｐゴシック" pitchFamily="80" charset="-128"/>
                <a:cs typeface="ＭＳ Ｐゴシック" charset="0"/>
              </a:rPr>
              <a:t> </a:t>
            </a:r>
            <a:endParaRPr lang="fi-FI" b="0" i="0" dirty="0" smtClean="0">
              <a:effectLst/>
            </a:endParaRPr>
          </a:p>
          <a:p>
            <a:pPr rtl="0" fontAlgn="base"/>
            <a:r>
              <a:rPr lang="fi-FI" sz="1200" b="1" i="0" kern="1200" dirty="0" smtClean="0">
                <a:solidFill>
                  <a:schemeClr val="tx1"/>
                </a:solidFill>
                <a:effectLst/>
                <a:latin typeface="Arial" charset="0"/>
                <a:ea typeface="ＭＳ Ｐゴシック" pitchFamily="80" charset="-128"/>
                <a:cs typeface="ＭＳ Ｐゴシック" charset="0"/>
              </a:rPr>
              <a:t>Hallitus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Valtuuston valitsema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Puheenjohtaja + kahdeksan varsinaista jäsentä + 1. ja 2. varajäsen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Kolmasosan oltava alle 29-vuotiaita toimikauden alkaessa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Valitaan kahdeksi vuodeksi kerrallaan, puolet kerrallaan erovuorossa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Toimikausi kalenterivuoden mukaan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Valitsee keskuudestaan yksi tai kaksi varapuheenjohtajaa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Kokoontuu tarpeen mukaan puheenjohtajan kutsumana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On päätösvaltainen, jos läsnä on vähintään puolet hallituksen jäsenistä ja puheenjohtaja tai varapuheenjohtaja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Strateginen johto </a:t>
            </a:r>
          </a:p>
          <a:p>
            <a:pPr rtl="0" fontAlgn="base"/>
            <a:r>
              <a:rPr lang="fi-FI" sz="1200" b="0" i="0" kern="1200" dirty="0" smtClean="0">
                <a:solidFill>
                  <a:schemeClr val="tx1"/>
                </a:solidFill>
                <a:effectLst/>
                <a:latin typeface="Arial" charset="0"/>
                <a:ea typeface="ＭＳ Ｐゴシック" pitchFamily="80" charset="-128"/>
                <a:cs typeface="ＭＳ Ｐゴシック" charset="0"/>
              </a:rPr>
              <a:t> </a:t>
            </a:r>
            <a:endParaRPr lang="fi-FI" b="0" i="0" dirty="0" smtClean="0">
              <a:effectLst/>
            </a:endParaRPr>
          </a:p>
          <a:p>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8</a:t>
            </a:fld>
            <a:endParaRPr lang="fi-FI"/>
          </a:p>
        </p:txBody>
      </p:sp>
    </p:spTree>
    <p:extLst>
      <p:ext uri="{BB962C8B-B14F-4D97-AF65-F5344CB8AC3E}">
        <p14:creationId xmlns:p14="http://schemas.microsoft.com/office/powerpoint/2010/main" val="28754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Muita vaikuttamisen paikkoja </a:t>
            </a:r>
          </a:p>
          <a:p>
            <a:pPr rtl="0" fontAlgn="base"/>
            <a:endParaRPr lang="fi-FI" sz="1200" b="0" i="0" u="none" strike="noStrike" kern="1200" dirty="0" smtClean="0">
              <a:solidFill>
                <a:schemeClr val="tx1"/>
              </a:solidFill>
              <a:effectLst/>
              <a:latin typeface="Arial" charset="0"/>
              <a:ea typeface="ＭＳ Ｐゴシック" pitchFamily="80" charset="-128"/>
              <a:cs typeface="ＭＳ Ｐゴシック" charset="0"/>
            </a:endParaRPr>
          </a:p>
          <a:p>
            <a:pPr rtl="0" fontAlgn="base"/>
            <a:r>
              <a:rPr lang="fi-FI" sz="1200" b="1" i="0" u="none" strike="noStrike" kern="1200" dirty="0" smtClean="0">
                <a:solidFill>
                  <a:schemeClr val="tx1"/>
                </a:solidFill>
                <a:effectLst/>
                <a:latin typeface="Arial" charset="0"/>
                <a:ea typeface="ＭＳ Ｐゴシック" pitchFamily="80" charset="-128"/>
                <a:cs typeface="ＭＳ Ｐゴシック" charset="0"/>
              </a:rPr>
              <a:t>Valtakunnallinen taso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Toimikunnat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Osaamisverkostot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Tahot, joissa liitto on jäsenenä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Nuorisoseurafoorumit </a:t>
            </a:r>
          </a:p>
          <a:p>
            <a:pPr rtl="0" fontAlgn="base"/>
            <a:endParaRPr lang="fi-FI" sz="1200" b="0" i="0" u="none" strike="noStrike" kern="1200" dirty="0" smtClean="0">
              <a:solidFill>
                <a:schemeClr val="tx1"/>
              </a:solidFill>
              <a:effectLst/>
              <a:latin typeface="Arial" charset="0"/>
              <a:ea typeface="ＭＳ Ｐゴシック" pitchFamily="80" charset="-128"/>
              <a:cs typeface="ＭＳ Ｐゴシック" charset="0"/>
            </a:endParaRPr>
          </a:p>
          <a:p>
            <a:pPr rtl="0" fontAlgn="base"/>
            <a:r>
              <a:rPr lang="fi-FI" sz="1200" b="1" i="0" u="none" strike="noStrike" kern="1200" dirty="0" smtClean="0">
                <a:solidFill>
                  <a:schemeClr val="tx1"/>
                </a:solidFill>
                <a:effectLst/>
                <a:latin typeface="Arial" charset="0"/>
                <a:ea typeface="ＭＳ Ｐゴシック" pitchFamily="80" charset="-128"/>
                <a:cs typeface="ＭＳ Ｐゴシック" charset="0"/>
              </a:rPr>
              <a:t>Alueellinen taso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(Aluehallinto: yleiskokoukset ja johtokunta)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Toimikunnat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Aluefoorumit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Seuratapaamiset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Alueelliset verkostot </a:t>
            </a:r>
          </a:p>
          <a:p>
            <a:pPr rtl="0" fontAlgn="base"/>
            <a:endParaRPr lang="fi-FI" sz="1200" b="0" i="0" u="none" strike="noStrike" kern="1200" dirty="0" smtClean="0">
              <a:solidFill>
                <a:schemeClr val="tx1"/>
              </a:solidFill>
              <a:effectLst/>
              <a:latin typeface="Arial" charset="0"/>
              <a:ea typeface="ＭＳ Ｐゴシック" pitchFamily="80" charset="-128"/>
              <a:cs typeface="ＭＳ Ｐゴシック" charset="0"/>
            </a:endParaRPr>
          </a:p>
          <a:p>
            <a:pPr rtl="0" fontAlgn="base"/>
            <a:r>
              <a:rPr lang="fi-FI" sz="1200" b="1" i="0" u="none" strike="noStrike" kern="1200" dirty="0" smtClean="0">
                <a:solidFill>
                  <a:schemeClr val="tx1"/>
                </a:solidFill>
                <a:effectLst/>
                <a:latin typeface="Arial" charset="0"/>
                <a:ea typeface="ＭＳ Ｐゴシック" pitchFamily="80" charset="-128"/>
                <a:cs typeface="ＭＳ Ｐゴシック" charset="0"/>
              </a:rPr>
              <a:t>Paikallinen taso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Paikallinen hallinto: yleiskokoukset ja johtokunta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Toimintaryhmät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Toimikunnat </a:t>
            </a:r>
          </a:p>
          <a:p>
            <a:pPr rtl="0" fontAlgn="base"/>
            <a:r>
              <a:rPr lang="fi-FI" sz="1200" b="0" i="0" u="none" strike="noStrike" kern="1200" dirty="0" smtClean="0">
                <a:solidFill>
                  <a:schemeClr val="tx1"/>
                </a:solidFill>
                <a:effectLst/>
                <a:latin typeface="Arial" charset="0"/>
                <a:ea typeface="ＭＳ Ｐゴシック" pitchFamily="80" charset="-128"/>
                <a:cs typeface="ＭＳ Ｐゴシック" charset="0"/>
              </a:rPr>
              <a:t>Tahot, joissa seura jäsenenä </a:t>
            </a:r>
          </a:p>
          <a:p>
            <a:endParaRPr lang="fi-FI" dirty="0"/>
          </a:p>
        </p:txBody>
      </p:sp>
      <p:sp>
        <p:nvSpPr>
          <p:cNvPr id="4" name="Dian numeron paikkamerkki 3"/>
          <p:cNvSpPr>
            <a:spLocks noGrp="1"/>
          </p:cNvSpPr>
          <p:nvPr>
            <p:ph type="sldNum" sz="quarter" idx="10"/>
          </p:nvPr>
        </p:nvSpPr>
        <p:spPr/>
        <p:txBody>
          <a:bodyPr/>
          <a:lstStyle/>
          <a:p>
            <a:pPr>
              <a:defRPr/>
            </a:pPr>
            <a:fld id="{483F24F8-88EC-9942-BC91-B94AF2803A58}" type="slidenum">
              <a:rPr lang="fi-FI" smtClean="0"/>
              <a:pPr>
                <a:defRPr/>
              </a:pPr>
              <a:t>9</a:t>
            </a:fld>
            <a:endParaRPr lang="fi-FI"/>
          </a:p>
        </p:txBody>
      </p:sp>
    </p:spTree>
    <p:extLst>
      <p:ext uri="{BB962C8B-B14F-4D97-AF65-F5344CB8AC3E}">
        <p14:creationId xmlns:p14="http://schemas.microsoft.com/office/powerpoint/2010/main" val="356610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pic>
        <p:nvPicPr>
          <p:cNvPr id="4" name="Picture 16" descr="harmaatpallot_pp"/>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391275" y="4852988"/>
            <a:ext cx="2752725"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descr="wwwosoitteet_pitka"/>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r="52597"/>
          <a:stretch>
            <a:fillRect/>
          </a:stretch>
        </p:blipFill>
        <p:spPr bwMode="auto">
          <a:xfrm>
            <a:off x="381000" y="6172200"/>
            <a:ext cx="2781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descr="lliittojen_logot"/>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b="24097"/>
          <a:stretch>
            <a:fillRect/>
          </a:stretch>
        </p:blipFill>
        <p:spPr bwMode="auto">
          <a:xfrm>
            <a:off x="7086600" y="228600"/>
            <a:ext cx="18288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in paikkamerkki 2"/>
          <p:cNvSpPr>
            <a:spLocks noGrp="1"/>
          </p:cNvSpPr>
          <p:nvPr>
            <p:ph type="body" idx="1"/>
          </p:nvPr>
        </p:nvSpPr>
        <p:spPr>
          <a:xfrm>
            <a:off x="755576" y="3573016"/>
            <a:ext cx="7772400" cy="1500187"/>
          </a:xfrm>
        </p:spPr>
        <p:txBody>
          <a:bodyP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smtClean="0"/>
              <a:t>Muokkaa tekstin perustyylejä napsauttamalla</a:t>
            </a:r>
          </a:p>
        </p:txBody>
      </p:sp>
      <p:sp>
        <p:nvSpPr>
          <p:cNvPr id="9" name="Otsikko 1"/>
          <p:cNvSpPr>
            <a:spLocks noGrp="1"/>
          </p:cNvSpPr>
          <p:nvPr>
            <p:ph type="title"/>
          </p:nvPr>
        </p:nvSpPr>
        <p:spPr>
          <a:xfrm>
            <a:off x="755576" y="2132856"/>
            <a:ext cx="7776864" cy="1278632"/>
          </a:xfrm>
        </p:spPr>
        <p:txBody>
          <a:bodyPr anchor="t"/>
          <a:lstStyle>
            <a:lvl1pPr algn="ctr">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Tree>
    <p:extLst>
      <p:ext uri="{BB962C8B-B14F-4D97-AF65-F5344CB8AC3E}">
        <p14:creationId xmlns:p14="http://schemas.microsoft.com/office/powerpoint/2010/main" val="367433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80718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381000"/>
            <a:ext cx="1943100" cy="57150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685800" y="381000"/>
            <a:ext cx="5676900" cy="57150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337418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3986747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smtClean="0"/>
              <a:t>Muokkaa tekstin perustyylejä napsauttamalla</a:t>
            </a:r>
          </a:p>
        </p:txBody>
      </p:sp>
    </p:spTree>
    <p:extLst>
      <p:ext uri="{BB962C8B-B14F-4D97-AF65-F5344CB8AC3E}">
        <p14:creationId xmlns:p14="http://schemas.microsoft.com/office/powerpoint/2010/main" val="3026954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35152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909313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625529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29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extLst>
      <p:ext uri="{BB962C8B-B14F-4D97-AF65-F5344CB8AC3E}">
        <p14:creationId xmlns:p14="http://schemas.microsoft.com/office/powerpoint/2010/main" val="26341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extLst>
      <p:ext uri="{BB962C8B-B14F-4D97-AF65-F5344CB8AC3E}">
        <p14:creationId xmlns:p14="http://schemas.microsoft.com/office/powerpoint/2010/main" val="417851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678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i-FI"/>
              <a:t>Click to edit Master title style</a:t>
            </a:r>
          </a:p>
        </p:txBody>
      </p:sp>
      <p:sp>
        <p:nvSpPr>
          <p:cNvPr id="1027" name="Rectangle 3"/>
          <p:cNvSpPr>
            <a:spLocks noGrp="1" noChangeArrowheads="1"/>
          </p:cNvSpPr>
          <p:nvPr>
            <p:ph type="body" idx="1"/>
          </p:nvPr>
        </p:nvSpPr>
        <p:spPr bwMode="auto">
          <a:xfrm>
            <a:off x="685800" y="1524000"/>
            <a:ext cx="7772400"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pic>
        <p:nvPicPr>
          <p:cNvPr id="1028" name="Picture 24" descr="lliittojen_logot"/>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7620000" y="304800"/>
            <a:ext cx="1295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Kuva 6"/>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0" y="5719763"/>
            <a:ext cx="91440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9"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l" rtl="0" eaLnBrk="0" fontAlgn="base" hangingPunct="0">
        <a:spcBef>
          <a:spcPct val="0"/>
        </a:spcBef>
        <a:spcAft>
          <a:spcPct val="0"/>
        </a:spcAft>
        <a:defRPr sz="4500">
          <a:solidFill>
            <a:srgbClr val="FF8000"/>
          </a:solidFill>
          <a:latin typeface="+mj-lt"/>
          <a:ea typeface="+mj-ea"/>
          <a:cs typeface="ＭＳ Ｐゴシック" charset="0"/>
        </a:defRPr>
      </a:lvl1pPr>
      <a:lvl2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2pPr>
      <a:lvl3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3pPr>
      <a:lvl4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4pPr>
      <a:lvl5pPr algn="l" rtl="0" eaLnBrk="0" fontAlgn="base" hangingPunct="0">
        <a:spcBef>
          <a:spcPct val="0"/>
        </a:spcBef>
        <a:spcAft>
          <a:spcPct val="0"/>
        </a:spcAft>
        <a:defRPr sz="4500">
          <a:solidFill>
            <a:srgbClr val="FF8000"/>
          </a:solidFill>
          <a:latin typeface="Calibri" pitchFamily="80" charset="0"/>
          <a:ea typeface="ＭＳ Ｐゴシック" pitchFamily="80" charset="-128"/>
          <a:cs typeface="ＭＳ Ｐゴシック" charset="0"/>
        </a:defRPr>
      </a:lvl5pPr>
      <a:lvl6pPr marL="457200" algn="l" rtl="0" fontAlgn="base">
        <a:spcBef>
          <a:spcPct val="0"/>
        </a:spcBef>
        <a:spcAft>
          <a:spcPct val="0"/>
        </a:spcAft>
        <a:defRPr sz="4500">
          <a:solidFill>
            <a:srgbClr val="FF8000"/>
          </a:solidFill>
          <a:latin typeface="Calibri" pitchFamily="80" charset="0"/>
          <a:ea typeface="ＭＳ Ｐゴシック" pitchFamily="80" charset="-128"/>
        </a:defRPr>
      </a:lvl6pPr>
      <a:lvl7pPr marL="914400" algn="l" rtl="0" fontAlgn="base">
        <a:spcBef>
          <a:spcPct val="0"/>
        </a:spcBef>
        <a:spcAft>
          <a:spcPct val="0"/>
        </a:spcAft>
        <a:defRPr sz="4500">
          <a:solidFill>
            <a:srgbClr val="FF8000"/>
          </a:solidFill>
          <a:latin typeface="Calibri" pitchFamily="80" charset="0"/>
          <a:ea typeface="ＭＳ Ｐゴシック" pitchFamily="80" charset="-128"/>
        </a:defRPr>
      </a:lvl7pPr>
      <a:lvl8pPr marL="1371600" algn="l" rtl="0" fontAlgn="base">
        <a:spcBef>
          <a:spcPct val="0"/>
        </a:spcBef>
        <a:spcAft>
          <a:spcPct val="0"/>
        </a:spcAft>
        <a:defRPr sz="4500">
          <a:solidFill>
            <a:srgbClr val="FF8000"/>
          </a:solidFill>
          <a:latin typeface="Calibri" pitchFamily="80" charset="0"/>
          <a:ea typeface="ＭＳ Ｐゴシック" pitchFamily="80" charset="-128"/>
        </a:defRPr>
      </a:lvl8pPr>
      <a:lvl9pPr marL="1828800" algn="l" rtl="0" fontAlgn="base">
        <a:spcBef>
          <a:spcPct val="0"/>
        </a:spcBef>
        <a:spcAft>
          <a:spcPct val="0"/>
        </a:spcAft>
        <a:defRPr sz="4500">
          <a:solidFill>
            <a:srgbClr val="FF8000"/>
          </a:solidFill>
          <a:latin typeface="Calibri" pitchFamily="80" charset="0"/>
          <a:ea typeface="ＭＳ Ｐゴシック" pitchFamily="80" charset="-128"/>
        </a:defRPr>
      </a:lvl9pPr>
    </p:titleStyle>
    <p:bodyStyle>
      <a:lvl1pPr marL="342900" indent="-342900" algn="l" rtl="0" eaLnBrk="0" fontAlgn="base" hangingPunct="0">
        <a:spcBef>
          <a:spcPct val="20000"/>
        </a:spcBef>
        <a:spcAft>
          <a:spcPct val="0"/>
        </a:spcAft>
        <a:buClr>
          <a:srgbClr val="FF8000"/>
        </a:buClr>
        <a:buFont typeface="Times" charset="0"/>
        <a:buChar char="•"/>
        <a:defRPr>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1"/>
        </a:buClr>
        <a:defRPr>
          <a:solidFill>
            <a:schemeClr val="tx1"/>
          </a:solidFill>
          <a:latin typeface="+mn-lt"/>
          <a:ea typeface="+mn-ea"/>
        </a:defRPr>
      </a:lvl2pPr>
      <a:lvl3pPr marL="1143000" indent="-228600" algn="l" rtl="0" eaLnBrk="0" fontAlgn="base" hangingPunct="0">
        <a:spcBef>
          <a:spcPct val="20000"/>
        </a:spcBef>
        <a:spcAft>
          <a:spcPct val="0"/>
        </a:spcAft>
        <a:defRPr>
          <a:solidFill>
            <a:schemeClr val="tx1"/>
          </a:solidFill>
          <a:latin typeface="+mn-lt"/>
          <a:ea typeface="+mn-ea"/>
        </a:defRPr>
      </a:lvl3pPr>
      <a:lvl4pPr marL="1600200" indent="-228600" algn="l" rtl="0" eaLnBrk="0" fontAlgn="base" hangingPunct="0">
        <a:spcBef>
          <a:spcPct val="20000"/>
        </a:spcBef>
        <a:spcAft>
          <a:spcPct val="0"/>
        </a:spcAft>
        <a:defRPr>
          <a:solidFill>
            <a:schemeClr val="tx1"/>
          </a:solidFill>
          <a:latin typeface="+mn-lt"/>
          <a:ea typeface="+mn-ea"/>
        </a:defRPr>
      </a:lvl4pPr>
      <a:lvl5pPr marL="2057400" indent="-228600" algn="l" rtl="0" eaLnBrk="0" fontAlgn="base" hangingPunct="0">
        <a:spcBef>
          <a:spcPct val="20000"/>
        </a:spcBef>
        <a:spcAft>
          <a:spcPct val="0"/>
        </a:spcAft>
        <a:defRPr>
          <a:solidFill>
            <a:schemeClr val="tx1"/>
          </a:solidFill>
          <a:latin typeface="+mn-lt"/>
          <a:ea typeface="+mn-ea"/>
        </a:defRPr>
      </a:lvl5pPr>
      <a:lvl6pPr marL="2514600" indent="-228600" algn="l" rtl="0" fontAlgn="base">
        <a:spcBef>
          <a:spcPct val="20000"/>
        </a:spcBef>
        <a:spcAft>
          <a:spcPct val="0"/>
        </a:spcAft>
        <a:defRPr>
          <a:solidFill>
            <a:schemeClr val="tx1"/>
          </a:solidFill>
          <a:latin typeface="+mn-lt"/>
          <a:ea typeface="+mn-ea"/>
        </a:defRPr>
      </a:lvl6pPr>
      <a:lvl7pPr marL="2971800" indent="-228600" algn="l" rtl="0" fontAlgn="base">
        <a:spcBef>
          <a:spcPct val="20000"/>
        </a:spcBef>
        <a:spcAft>
          <a:spcPct val="0"/>
        </a:spcAft>
        <a:defRPr>
          <a:solidFill>
            <a:schemeClr val="tx1"/>
          </a:solidFill>
          <a:latin typeface="+mn-lt"/>
          <a:ea typeface="+mn-ea"/>
        </a:defRPr>
      </a:lvl7pPr>
      <a:lvl8pPr marL="3429000" indent="-228600" algn="l" rtl="0" fontAlgn="base">
        <a:spcBef>
          <a:spcPct val="20000"/>
        </a:spcBef>
        <a:spcAft>
          <a:spcPct val="0"/>
        </a:spcAft>
        <a:defRPr>
          <a:solidFill>
            <a:schemeClr val="tx1"/>
          </a:solidFill>
          <a:latin typeface="+mn-lt"/>
          <a:ea typeface="+mn-ea"/>
        </a:defRPr>
      </a:lvl8pPr>
      <a:lvl9pPr marL="3886200" indent="-228600" algn="l" rtl="0" fontAlgn="base">
        <a:spcBef>
          <a:spcPct val="20000"/>
        </a:spcBef>
        <a:spcAft>
          <a:spcPct val="0"/>
        </a:spcAft>
        <a:defRPr>
          <a:solidFill>
            <a:schemeClr val="tx1"/>
          </a:solidFill>
          <a:latin typeface="+mn-lt"/>
          <a:ea typeface="+mn-ea"/>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9512" y="1772816"/>
            <a:ext cx="8784976" cy="1854696"/>
          </a:xfrm>
        </p:spPr>
        <p:txBody>
          <a:bodyPr/>
          <a:lstStyle/>
          <a:p>
            <a:pPr algn="ctr"/>
            <a:r>
              <a:rPr lang="fi-FI" dirty="0" smtClean="0"/>
              <a:t>JÄRJESTÖTOIMINNAN JA VAIKUTTAMISEN KOULUTUS</a:t>
            </a:r>
            <a:br>
              <a:rPr lang="fi-FI" dirty="0" smtClean="0"/>
            </a:br>
            <a:r>
              <a:rPr lang="fi-FI" dirty="0" smtClean="0"/>
              <a:t/>
            </a:r>
            <a:br>
              <a:rPr lang="fi-FI" dirty="0" smtClean="0"/>
            </a:br>
            <a:r>
              <a:rPr lang="fi-FI" b="1" dirty="0" smtClean="0"/>
              <a:t>Nuorisoseurajärjestö ja vaikuttamisen paikat</a:t>
            </a:r>
            <a:endParaRPr lang="fi-FI" b="1" dirty="0"/>
          </a:p>
        </p:txBody>
      </p:sp>
      <p:sp>
        <p:nvSpPr>
          <p:cNvPr id="5" name="Sisällön paikkamerkki 4"/>
          <p:cNvSpPr>
            <a:spLocks noGrp="1"/>
          </p:cNvSpPr>
          <p:nvPr>
            <p:ph idx="1"/>
          </p:nvPr>
        </p:nvSpPr>
        <p:spPr>
          <a:xfrm>
            <a:off x="685800" y="3933056"/>
            <a:ext cx="7772400" cy="1727969"/>
          </a:xfrm>
        </p:spPr>
        <p:txBody>
          <a:bodyPr/>
          <a:lstStyle/>
          <a:p>
            <a:pPr marL="0" indent="0" algn="ctr">
              <a:buNone/>
            </a:pPr>
            <a:endParaRPr lang="fi-FI" dirty="0" smtClean="0"/>
          </a:p>
          <a:p>
            <a:pPr marL="0" indent="0" algn="ctr">
              <a:buNone/>
            </a:pPr>
            <a:endParaRPr lang="fi-FI" dirty="0"/>
          </a:p>
          <a:p>
            <a:pPr marL="0" indent="0" algn="ctr">
              <a:buNone/>
            </a:pPr>
            <a:endParaRPr lang="fi-FI" dirty="0" smtClean="0"/>
          </a:p>
          <a:p>
            <a:pPr marL="0" indent="0" algn="ctr">
              <a:buNone/>
            </a:pPr>
            <a:r>
              <a:rPr lang="fi-FI" dirty="0" smtClean="0"/>
              <a:t>Henna Liiri, toiminnanjohtaja</a:t>
            </a:r>
            <a:endParaRPr lang="fi-FI" dirty="0"/>
          </a:p>
          <a:p>
            <a:pPr marL="0" indent="0">
              <a:buNone/>
            </a:pPr>
            <a:endParaRPr lang="fi-FI" dirty="0"/>
          </a:p>
        </p:txBody>
      </p:sp>
    </p:spTree>
    <p:extLst>
      <p:ext uri="{BB962C8B-B14F-4D97-AF65-F5344CB8AC3E}">
        <p14:creationId xmlns:p14="http://schemas.microsoft.com/office/powerpoint/2010/main" val="148325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Liiton jäsenyydet</a:t>
            </a:r>
            <a:endParaRPr lang="fi-FI" dirty="0"/>
          </a:p>
        </p:txBody>
      </p:sp>
      <p:sp>
        <p:nvSpPr>
          <p:cNvPr id="3" name="Sisällön paikkamerkki 2"/>
          <p:cNvSpPr>
            <a:spLocks noGrp="1"/>
          </p:cNvSpPr>
          <p:nvPr>
            <p:ph idx="1"/>
          </p:nvPr>
        </p:nvSpPr>
        <p:spPr>
          <a:xfrm>
            <a:off x="467544" y="1524000"/>
            <a:ext cx="8136904" cy="4137025"/>
          </a:xfrm>
        </p:spPr>
        <p:txBody>
          <a:bodyPr numCol="2"/>
          <a:lstStyle/>
          <a:p>
            <a:r>
              <a:rPr lang="fi-FI" dirty="0" smtClean="0"/>
              <a:t>Aikakauslehtien </a:t>
            </a:r>
            <a:r>
              <a:rPr lang="fi-FI" dirty="0"/>
              <a:t>liitto ry </a:t>
            </a:r>
          </a:p>
          <a:p>
            <a:r>
              <a:rPr lang="fi-FI" dirty="0" smtClean="0"/>
              <a:t>Finland </a:t>
            </a:r>
            <a:r>
              <a:rPr lang="fi-FI" dirty="0" err="1"/>
              <a:t>Festivals</a:t>
            </a:r>
            <a:r>
              <a:rPr lang="fi-FI" dirty="0"/>
              <a:t> ry </a:t>
            </a:r>
          </a:p>
          <a:p>
            <a:r>
              <a:rPr lang="fi-FI" dirty="0" smtClean="0"/>
              <a:t>Kansanmusiikin </a:t>
            </a:r>
            <a:r>
              <a:rPr lang="fi-FI" dirty="0"/>
              <a:t>ja –tanssin edistämiskeskus ry  </a:t>
            </a:r>
          </a:p>
          <a:p>
            <a:r>
              <a:rPr lang="fi-FI" dirty="0" smtClean="0"/>
              <a:t>Lasten </a:t>
            </a:r>
            <a:r>
              <a:rPr lang="fi-FI" dirty="0"/>
              <a:t>kesäleiriyhdistys ry </a:t>
            </a:r>
          </a:p>
          <a:p>
            <a:r>
              <a:rPr lang="fi-FI" dirty="0" smtClean="0"/>
              <a:t>Lomayhtymä </a:t>
            </a:r>
            <a:r>
              <a:rPr lang="fi-FI" dirty="0"/>
              <a:t>ry </a:t>
            </a:r>
          </a:p>
          <a:p>
            <a:r>
              <a:rPr lang="fi-FI" dirty="0" err="1" smtClean="0"/>
              <a:t>Nordlek</a:t>
            </a:r>
            <a:r>
              <a:rPr lang="fi-FI" dirty="0" smtClean="0"/>
              <a:t> </a:t>
            </a:r>
            <a:r>
              <a:rPr lang="fi-FI" dirty="0"/>
              <a:t>–neuvosto </a:t>
            </a:r>
          </a:p>
          <a:p>
            <a:r>
              <a:rPr lang="fi-FI" dirty="0" smtClean="0"/>
              <a:t>Nuorten </a:t>
            </a:r>
            <a:r>
              <a:rPr lang="fi-FI" dirty="0"/>
              <a:t>Akatemia ry </a:t>
            </a:r>
          </a:p>
          <a:p>
            <a:r>
              <a:rPr lang="fi-FI" dirty="0" smtClean="0"/>
              <a:t>Palvelutyönantajat </a:t>
            </a:r>
            <a:r>
              <a:rPr lang="fi-FI" dirty="0"/>
              <a:t>ry </a:t>
            </a:r>
          </a:p>
          <a:p>
            <a:r>
              <a:rPr lang="fi-FI" dirty="0" smtClean="0"/>
              <a:t>Pohjola-Nordenin </a:t>
            </a:r>
            <a:r>
              <a:rPr lang="fi-FI" dirty="0"/>
              <a:t>nuorisoliitto ry  </a:t>
            </a:r>
          </a:p>
          <a:p>
            <a:r>
              <a:rPr lang="fi-FI" dirty="0" smtClean="0"/>
              <a:t>Seurantaloasiain </a:t>
            </a:r>
            <a:r>
              <a:rPr lang="fi-FI" dirty="0"/>
              <a:t>neuvottelukunta </a:t>
            </a:r>
          </a:p>
          <a:p>
            <a:r>
              <a:rPr lang="fi-FI" dirty="0" smtClean="0"/>
              <a:t>Sivistysliitto </a:t>
            </a:r>
            <a:r>
              <a:rPr lang="fi-FI" dirty="0"/>
              <a:t>Kansalaisfoorumi SKAF ry </a:t>
            </a:r>
            <a:endParaRPr lang="fi-FI" dirty="0" smtClean="0"/>
          </a:p>
          <a:p>
            <a:endParaRPr lang="fi-FI" dirty="0"/>
          </a:p>
          <a:p>
            <a:r>
              <a:rPr lang="fi-FI" dirty="0" smtClean="0"/>
              <a:t>Suomen </a:t>
            </a:r>
            <a:r>
              <a:rPr lang="fi-FI" dirty="0"/>
              <a:t>Kansallispukuneuvosto  </a:t>
            </a:r>
          </a:p>
          <a:p>
            <a:r>
              <a:rPr lang="fi-FI" dirty="0" smtClean="0"/>
              <a:t>Suomen </a:t>
            </a:r>
            <a:r>
              <a:rPr lang="fi-FI" dirty="0"/>
              <a:t>Nuoriso-opiston kannatusyhdistys ry </a:t>
            </a:r>
          </a:p>
          <a:p>
            <a:r>
              <a:rPr lang="fi-FI" dirty="0" smtClean="0"/>
              <a:t>Suomen </a:t>
            </a:r>
            <a:r>
              <a:rPr lang="fi-FI" dirty="0"/>
              <a:t>Nuorisoseuramuseo ry </a:t>
            </a:r>
          </a:p>
          <a:p>
            <a:r>
              <a:rPr lang="fi-FI" dirty="0" smtClean="0"/>
              <a:t>Suomen </a:t>
            </a:r>
            <a:r>
              <a:rPr lang="fi-FI" dirty="0"/>
              <a:t>Nuorisoyhteistyö Allianssi ry </a:t>
            </a:r>
          </a:p>
          <a:p>
            <a:r>
              <a:rPr lang="fi-FI" dirty="0" smtClean="0"/>
              <a:t>Suomen </a:t>
            </a:r>
            <a:r>
              <a:rPr lang="fi-FI" dirty="0"/>
              <a:t>Harrastajateatteriliitto ry </a:t>
            </a:r>
          </a:p>
          <a:p>
            <a:r>
              <a:rPr lang="fi-FI" dirty="0" smtClean="0"/>
              <a:t>Suomen </a:t>
            </a:r>
            <a:r>
              <a:rPr lang="fi-FI" dirty="0"/>
              <a:t>Kotiseutuliitto ry </a:t>
            </a:r>
          </a:p>
          <a:p>
            <a:r>
              <a:rPr lang="fi-FI" dirty="0" smtClean="0"/>
              <a:t>Suomen </a:t>
            </a:r>
            <a:r>
              <a:rPr lang="fi-FI" dirty="0"/>
              <a:t>Kylätoiminta ry </a:t>
            </a:r>
          </a:p>
          <a:p>
            <a:r>
              <a:rPr lang="fi-FI" dirty="0" smtClean="0"/>
              <a:t>Suomen </a:t>
            </a:r>
            <a:r>
              <a:rPr lang="fi-FI" dirty="0"/>
              <a:t>Retkeilymajaliitto ry </a:t>
            </a:r>
          </a:p>
          <a:p>
            <a:r>
              <a:rPr lang="fi-FI" dirty="0" smtClean="0"/>
              <a:t>Suomen </a:t>
            </a:r>
            <a:r>
              <a:rPr lang="fi-FI" dirty="0"/>
              <a:t>YK-liitto ry </a:t>
            </a:r>
          </a:p>
          <a:p>
            <a:r>
              <a:rPr lang="fi-FI" dirty="0" smtClean="0"/>
              <a:t>Tanssin </a:t>
            </a:r>
            <a:r>
              <a:rPr lang="fi-FI" dirty="0"/>
              <a:t>tiedotuskeskus ry </a:t>
            </a:r>
          </a:p>
          <a:p>
            <a:endParaRPr lang="fi-FI" dirty="0"/>
          </a:p>
        </p:txBody>
      </p:sp>
    </p:spTree>
    <p:extLst>
      <p:ext uri="{BB962C8B-B14F-4D97-AF65-F5344CB8AC3E}">
        <p14:creationId xmlns:p14="http://schemas.microsoft.com/office/powerpoint/2010/main" val="5560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Pohdittavaksi?</a:t>
            </a:r>
            <a:endParaRPr lang="fi-FI" dirty="0"/>
          </a:p>
        </p:txBody>
      </p:sp>
      <p:sp>
        <p:nvSpPr>
          <p:cNvPr id="3" name="Sisällön paikkamerkki 2"/>
          <p:cNvSpPr>
            <a:spLocks noGrp="1"/>
          </p:cNvSpPr>
          <p:nvPr>
            <p:ph idx="1"/>
          </p:nvPr>
        </p:nvSpPr>
        <p:spPr/>
        <p:txBody>
          <a:bodyPr/>
          <a:lstStyle/>
          <a:p>
            <a:r>
              <a:rPr lang="fi-FI" dirty="0" smtClean="0"/>
              <a:t>Mikä tässä esityksessä oli sinulle tuttua?</a:t>
            </a:r>
          </a:p>
          <a:p>
            <a:r>
              <a:rPr lang="fi-FI" dirty="0" smtClean="0"/>
              <a:t>Mikä yllätti? Miksi?</a:t>
            </a:r>
          </a:p>
          <a:p>
            <a:r>
              <a:rPr lang="fi-FI" dirty="0" smtClean="0"/>
              <a:t>Missä olet tähän mennessä toiminut / vaikuttanut?</a:t>
            </a:r>
          </a:p>
          <a:p>
            <a:r>
              <a:rPr lang="fi-FI" dirty="0" smtClean="0"/>
              <a:t>Minkälainen vaikuttaminen on sinulle tuttua tai luontevaa?</a:t>
            </a:r>
            <a:endParaRPr lang="fi-FI" dirty="0"/>
          </a:p>
          <a:p>
            <a:r>
              <a:rPr lang="fi-FI" dirty="0" smtClean="0"/>
              <a:t>Missä haaveilisit vielä toimivasi ja vaikuttavasi? Miksi?</a:t>
            </a:r>
          </a:p>
          <a:p>
            <a:r>
              <a:rPr lang="fi-FI" dirty="0" smtClean="0"/>
              <a:t>Miten voisit vielä kehittyä vaikuttajana ja toimijana? Mitä haluaisit oppia?</a:t>
            </a:r>
          </a:p>
          <a:p>
            <a:endParaRPr lang="fi-FI" dirty="0" smtClean="0"/>
          </a:p>
          <a:p>
            <a:endParaRPr lang="fi-FI" dirty="0"/>
          </a:p>
        </p:txBody>
      </p:sp>
    </p:spTree>
    <p:extLst>
      <p:ext uri="{BB962C8B-B14F-4D97-AF65-F5344CB8AC3E}">
        <p14:creationId xmlns:p14="http://schemas.microsoft.com/office/powerpoint/2010/main" val="13399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Otsikko 2"/>
          <p:cNvSpPr>
            <a:spLocks noGrp="1"/>
          </p:cNvSpPr>
          <p:nvPr>
            <p:ph type="title"/>
          </p:nvPr>
        </p:nvSpPr>
        <p:spPr>
          <a:xfrm>
            <a:off x="395288" y="9525"/>
            <a:ext cx="7200900" cy="1196975"/>
          </a:xfrm>
        </p:spPr>
        <p:txBody>
          <a:bodyPr/>
          <a:lstStyle/>
          <a:p>
            <a:r>
              <a:rPr lang="fi-FI" sz="2800" i="1">
                <a:latin typeface="Calibri" charset="0"/>
                <a:ea typeface="ＭＳ Ｐゴシック" charset="0"/>
              </a:rPr>
              <a:t>Suomen merkittävin </a:t>
            </a:r>
            <a:br>
              <a:rPr lang="fi-FI" sz="2800" i="1">
                <a:latin typeface="Calibri" charset="0"/>
                <a:ea typeface="ＭＳ Ｐゴシック" charset="0"/>
              </a:rPr>
            </a:br>
            <a:r>
              <a:rPr lang="fi-FI" sz="2800" i="1">
                <a:latin typeface="Calibri" charset="0"/>
                <a:ea typeface="ＭＳ Ｐゴシック" charset="0"/>
              </a:rPr>
              <a:t>kulttuurisen  lapsi- ja nuorisotyön toimija!</a:t>
            </a:r>
          </a:p>
        </p:txBody>
      </p:sp>
      <p:pic>
        <p:nvPicPr>
          <p:cNvPr id="10242" name="Kuva 3" descr="Flexwall_275x225cm_prev.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251950" cy="756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196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Otsikko 1"/>
          <p:cNvSpPr>
            <a:spLocks noGrp="1"/>
          </p:cNvSpPr>
          <p:nvPr>
            <p:ph type="title"/>
          </p:nvPr>
        </p:nvSpPr>
        <p:spPr/>
        <p:txBody>
          <a:bodyPr/>
          <a:lstStyle/>
          <a:p>
            <a:r>
              <a:rPr lang="fi-FI" sz="5400" b="1" dirty="0" smtClean="0">
                <a:latin typeface="Calibri" charset="0"/>
                <a:ea typeface="ＭＳ Ｐゴシック" charset="0"/>
              </a:rPr>
              <a:t>SISÄLTÖ</a:t>
            </a:r>
            <a:endParaRPr lang="fi-FI" sz="5400" b="1" dirty="0">
              <a:latin typeface="Calibri" charset="0"/>
              <a:ea typeface="ＭＳ Ｐゴシック" charset="0"/>
            </a:endParaRPr>
          </a:p>
        </p:txBody>
      </p:sp>
      <p:sp>
        <p:nvSpPr>
          <p:cNvPr id="6146" name="Sisällön paikkamerkki 2"/>
          <p:cNvSpPr>
            <a:spLocks noGrp="1"/>
          </p:cNvSpPr>
          <p:nvPr>
            <p:ph sz="half" idx="1"/>
          </p:nvPr>
        </p:nvSpPr>
        <p:spPr>
          <a:xfrm>
            <a:off x="685800" y="1628800"/>
            <a:ext cx="7415213" cy="4467200"/>
          </a:xfrm>
        </p:spPr>
        <p:txBody>
          <a:bodyPr/>
          <a:lstStyle/>
          <a:p>
            <a:pPr>
              <a:buFont typeface="Wingdings" panose="05000000000000000000" pitchFamily="2" charset="2"/>
              <a:buChar char="Ø"/>
            </a:pPr>
            <a:r>
              <a:rPr lang="fi-FI" sz="2400" dirty="0" smtClean="0"/>
              <a:t>Kansalais- ja järjestötoiminnan lyhyt oppimäärä</a:t>
            </a:r>
          </a:p>
          <a:p>
            <a:pPr>
              <a:buFont typeface="Wingdings" panose="05000000000000000000" pitchFamily="2" charset="2"/>
              <a:buChar char="Ø"/>
            </a:pPr>
            <a:r>
              <a:rPr lang="fi-FI" sz="2400" dirty="0" smtClean="0"/>
              <a:t>Mikä </a:t>
            </a:r>
            <a:r>
              <a:rPr lang="fi-FI" sz="2400" dirty="0" smtClean="0"/>
              <a:t>on yhdistys?</a:t>
            </a:r>
          </a:p>
          <a:p>
            <a:pPr>
              <a:buFont typeface="Wingdings" panose="05000000000000000000" pitchFamily="2" charset="2"/>
              <a:buChar char="Ø"/>
            </a:pPr>
            <a:r>
              <a:rPr lang="fi-FI" sz="2400" dirty="0" smtClean="0"/>
              <a:t>Vaikuttavat asiat </a:t>
            </a:r>
            <a:r>
              <a:rPr lang="fi-FI" sz="2400" dirty="0"/>
              <a:t>y</a:t>
            </a:r>
            <a:r>
              <a:rPr lang="fi-FI" sz="2400" dirty="0" smtClean="0"/>
              <a:t>hdistystoiminnan pohjana</a:t>
            </a:r>
          </a:p>
          <a:p>
            <a:pPr>
              <a:buFont typeface="Wingdings" panose="05000000000000000000" pitchFamily="2" charset="2"/>
              <a:buChar char="Ø"/>
            </a:pPr>
            <a:r>
              <a:rPr lang="fi-FI" sz="2400" dirty="0" smtClean="0"/>
              <a:t>Mikä Nuorisoseurat?</a:t>
            </a:r>
            <a:endParaRPr lang="fi-FI" sz="2400" dirty="0"/>
          </a:p>
          <a:p>
            <a:pPr>
              <a:buFont typeface="Wingdings" panose="05000000000000000000" pitchFamily="2" charset="2"/>
              <a:buChar char="Ø"/>
            </a:pPr>
            <a:r>
              <a:rPr lang="fi-FI" sz="2400" dirty="0" smtClean="0"/>
              <a:t>Vaikuttamisen paikat Nuorisoseuroissa</a:t>
            </a:r>
          </a:p>
          <a:p>
            <a:pPr lvl="1">
              <a:buFont typeface="Arial" panose="020B0604020202020204" pitchFamily="34" charset="0"/>
              <a:buChar char="•"/>
            </a:pPr>
            <a:r>
              <a:rPr lang="fi-FI" sz="2400" dirty="0" smtClean="0"/>
              <a:t>Järjestön tasot</a:t>
            </a:r>
          </a:p>
          <a:p>
            <a:pPr lvl="1">
              <a:buFont typeface="Arial" panose="020B0604020202020204" pitchFamily="34" charset="0"/>
              <a:buChar char="•"/>
            </a:pPr>
            <a:r>
              <a:rPr lang="fi-FI" sz="2400" dirty="0" smtClean="0"/>
              <a:t>Liiton hallinto</a:t>
            </a:r>
          </a:p>
          <a:p>
            <a:pPr lvl="1">
              <a:buFont typeface="Arial" panose="020B0604020202020204" pitchFamily="34" charset="0"/>
              <a:buChar char="•"/>
            </a:pPr>
            <a:r>
              <a:rPr lang="fi-FI" sz="2400" dirty="0" smtClean="0"/>
              <a:t>Muita vaikuttamisen paikkoja</a:t>
            </a:r>
          </a:p>
          <a:p>
            <a:pPr>
              <a:buFont typeface="Wingdings" panose="05000000000000000000" pitchFamily="2" charset="2"/>
              <a:buChar char="Ø"/>
            </a:pPr>
            <a:r>
              <a:rPr lang="fi-FI" sz="2400" dirty="0" smtClean="0"/>
              <a:t>Pohdittavaksi</a:t>
            </a:r>
          </a:p>
          <a:p>
            <a:pPr algn="ctr">
              <a:buFont typeface="Arial" panose="020B0604020202020204" pitchFamily="34" charset="0"/>
              <a:buChar char="•"/>
            </a:pPr>
            <a:endParaRPr lang="fi-FI" sz="4400" dirty="0"/>
          </a:p>
          <a:p>
            <a:pPr marL="0" indent="0" algn="ctr">
              <a:buFont typeface="Times" charset="0"/>
              <a:buNone/>
            </a:pPr>
            <a:endParaRPr lang="fi-FI" sz="4400" dirty="0">
              <a:latin typeface="Calibri" charset="0"/>
              <a:ea typeface="ＭＳ Ｐゴシック" charset="0"/>
            </a:endParaRPr>
          </a:p>
        </p:txBody>
      </p:sp>
    </p:spTree>
    <p:extLst>
      <p:ext uri="{BB962C8B-B14F-4D97-AF65-F5344CB8AC3E}">
        <p14:creationId xmlns:p14="http://schemas.microsoft.com/office/powerpoint/2010/main" val="3124198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Otsikko 1"/>
          <p:cNvSpPr>
            <a:spLocks noGrp="1"/>
          </p:cNvSpPr>
          <p:nvPr>
            <p:ph type="title"/>
          </p:nvPr>
        </p:nvSpPr>
        <p:spPr>
          <a:xfrm>
            <a:off x="323528" y="381000"/>
            <a:ext cx="8134672" cy="990600"/>
          </a:xfrm>
        </p:spPr>
        <p:txBody>
          <a:bodyPr/>
          <a:lstStyle/>
          <a:p>
            <a:r>
              <a:rPr lang="fi-FI" dirty="0" smtClean="0">
                <a:latin typeface="Calibri" charset="0"/>
                <a:ea typeface="ＭＳ Ｐゴシック" charset="0"/>
              </a:rPr>
              <a:t>Kansalais- ja järjestötoiminnan lyhyt oppimäärä</a:t>
            </a:r>
            <a:endParaRPr lang="fi-FI" dirty="0">
              <a:latin typeface="Calibri" charset="0"/>
              <a:ea typeface="ＭＳ Ｐゴシック" charset="0"/>
            </a:endParaRPr>
          </a:p>
        </p:txBody>
      </p:sp>
      <p:sp>
        <p:nvSpPr>
          <p:cNvPr id="3" name="Sisällön paikkamerkki 2"/>
          <p:cNvSpPr>
            <a:spLocks noGrp="1"/>
          </p:cNvSpPr>
          <p:nvPr>
            <p:ph idx="1"/>
          </p:nvPr>
        </p:nvSpPr>
        <p:spPr>
          <a:xfrm>
            <a:off x="685800" y="1916832"/>
            <a:ext cx="7772400" cy="3744193"/>
          </a:xfrm>
        </p:spPr>
        <p:txBody>
          <a:bodyPr/>
          <a:lstStyle/>
          <a:p>
            <a:pPr>
              <a:buFont typeface="Wingdings" panose="05000000000000000000" pitchFamily="2" charset="2"/>
              <a:buChar char="Ø"/>
              <a:defRPr/>
            </a:pPr>
            <a:r>
              <a:rPr lang="fi-FI" dirty="0" smtClean="0"/>
              <a:t>juuret </a:t>
            </a:r>
            <a:r>
              <a:rPr lang="fi-FI" dirty="0"/>
              <a:t>ulottuvat Suomessa 1700-luvun </a:t>
            </a:r>
            <a:r>
              <a:rPr lang="fi-FI" dirty="0" smtClean="0"/>
              <a:t>lopulle</a:t>
            </a:r>
          </a:p>
          <a:p>
            <a:pPr>
              <a:buFont typeface="Wingdings" panose="05000000000000000000" pitchFamily="2" charset="2"/>
              <a:buChar char="Ø"/>
              <a:defRPr/>
            </a:pPr>
            <a:r>
              <a:rPr lang="fi-FI" dirty="0" smtClean="0"/>
              <a:t>kansallinen </a:t>
            </a:r>
            <a:r>
              <a:rPr lang="fi-FI" dirty="0" smtClean="0"/>
              <a:t>herääminen loi </a:t>
            </a:r>
            <a:r>
              <a:rPr lang="fi-FI" dirty="0" smtClean="0"/>
              <a:t>perustan </a:t>
            </a:r>
            <a:r>
              <a:rPr lang="fi-FI" dirty="0" err="1" smtClean="0"/>
              <a:t>kansalais</a:t>
            </a:r>
            <a:r>
              <a:rPr lang="fi-FI" dirty="0" smtClean="0"/>
              <a:t>-</a:t>
            </a:r>
            <a:r>
              <a:rPr lang="fi-FI" dirty="0"/>
              <a:t>, puolue- ja </a:t>
            </a:r>
            <a:r>
              <a:rPr lang="fi-FI" dirty="0" smtClean="0"/>
              <a:t>ammattiyhdistystoiminnalle</a:t>
            </a:r>
            <a:endParaRPr lang="fi-FI" dirty="0" smtClean="0"/>
          </a:p>
          <a:p>
            <a:pPr>
              <a:buFont typeface="Wingdings" panose="05000000000000000000" pitchFamily="2" charset="2"/>
              <a:buChar char="Ø"/>
              <a:defRPr/>
            </a:pPr>
            <a:r>
              <a:rPr lang="fi-FI" dirty="0"/>
              <a:t>s</a:t>
            </a:r>
            <a:r>
              <a:rPr lang="fi-FI" dirty="0" smtClean="0"/>
              <a:t>isällissota vaikutukset näkyivät myös yhdistystoiminnassa</a:t>
            </a:r>
            <a:endParaRPr lang="fi-FI" dirty="0" smtClean="0"/>
          </a:p>
          <a:p>
            <a:pPr>
              <a:buFont typeface="Wingdings" panose="05000000000000000000" pitchFamily="2" charset="2"/>
              <a:buChar char="Ø"/>
              <a:defRPr/>
            </a:pPr>
            <a:r>
              <a:rPr lang="fi-FI" dirty="0"/>
              <a:t>m</a:t>
            </a:r>
            <a:r>
              <a:rPr lang="fi-FI" dirty="0" smtClean="0"/>
              <a:t>odernin yhteiskunnan </a:t>
            </a:r>
            <a:r>
              <a:rPr lang="fi-FI" dirty="0" smtClean="0"/>
              <a:t>ja hyvinvointivaltion </a:t>
            </a:r>
            <a:r>
              <a:rPr lang="fi-FI" dirty="0" smtClean="0"/>
              <a:t>rakentuminen vaikutti </a:t>
            </a:r>
          </a:p>
          <a:p>
            <a:pPr>
              <a:buFont typeface="Wingdings" panose="05000000000000000000" pitchFamily="2" charset="2"/>
              <a:buChar char="Ø"/>
              <a:defRPr/>
            </a:pPr>
            <a:r>
              <a:rPr lang="fi-FI" dirty="0" smtClean="0"/>
              <a:t>1970-luku </a:t>
            </a:r>
            <a:r>
              <a:rPr lang="fi-FI" dirty="0"/>
              <a:t>oli Suomessa vahvaa yhteiskunnallisen järjestötyön aikaa</a:t>
            </a:r>
          </a:p>
          <a:p>
            <a:pPr>
              <a:buFont typeface="Wingdings" panose="05000000000000000000" pitchFamily="2" charset="2"/>
              <a:buChar char="Ø"/>
              <a:defRPr/>
            </a:pPr>
            <a:r>
              <a:rPr lang="fi-FI" dirty="0" smtClean="0"/>
              <a:t>1980-luvulla </a:t>
            </a:r>
            <a:r>
              <a:rPr lang="fi-FI" dirty="0" smtClean="0"/>
              <a:t>individualistisempaan </a:t>
            </a:r>
            <a:r>
              <a:rPr lang="fi-FI" dirty="0" smtClean="0"/>
              <a:t>Suomeen</a:t>
            </a:r>
            <a:endParaRPr lang="fi-FI" dirty="0"/>
          </a:p>
          <a:p>
            <a:pPr>
              <a:buFont typeface="Wingdings" panose="05000000000000000000" pitchFamily="2" charset="2"/>
              <a:buChar char="Ø"/>
              <a:defRPr/>
            </a:pPr>
            <a:r>
              <a:rPr lang="fi-FI" dirty="0" err="1"/>
              <a:t>k</a:t>
            </a:r>
            <a:r>
              <a:rPr lang="fi-FI" dirty="0" err="1" smtClean="0"/>
              <a:t>ansalais</a:t>
            </a:r>
            <a:r>
              <a:rPr lang="fi-FI" dirty="0" smtClean="0"/>
              <a:t>- </a:t>
            </a:r>
            <a:r>
              <a:rPr lang="fi-FI" dirty="0"/>
              <a:t>ja järjestötoiminta kukoistaa 2000-luvun alun </a:t>
            </a:r>
            <a:r>
              <a:rPr lang="fi-FI" dirty="0" smtClean="0"/>
              <a:t>Suomessa</a:t>
            </a:r>
            <a:r>
              <a:rPr lang="fi-FI" dirty="0" smtClean="0"/>
              <a:t/>
            </a:r>
            <a:br>
              <a:rPr lang="fi-FI" dirty="0" smtClean="0"/>
            </a:br>
            <a:r>
              <a:rPr lang="fi-FI" dirty="0" smtClean="0"/>
              <a:t/>
            </a:r>
            <a:br>
              <a:rPr lang="fi-FI" dirty="0" smtClean="0"/>
            </a:br>
            <a:r>
              <a:rPr lang="fi-FI" sz="1400" dirty="0" smtClean="0"/>
              <a:t>https</a:t>
            </a:r>
            <a:r>
              <a:rPr lang="fi-FI" sz="1400" dirty="0"/>
              <a:t>://www.kansalaisyhteiskunta.fi/tietopalvelu/historiaa/lyhyt_oppimaara_kansalais-_ja_jarjestotoiminnan_historiaa</a:t>
            </a:r>
            <a:endParaRPr lang="fi-FI" sz="1100" dirty="0"/>
          </a:p>
        </p:txBody>
      </p:sp>
    </p:spTree>
    <p:extLst>
      <p:ext uri="{BB962C8B-B14F-4D97-AF65-F5344CB8AC3E}">
        <p14:creationId xmlns:p14="http://schemas.microsoft.com/office/powerpoint/2010/main" val="1564299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Mikä yhdistys?</a:t>
            </a:r>
            <a:endParaRPr lang="fi-FI" dirty="0"/>
          </a:p>
        </p:txBody>
      </p:sp>
      <p:sp>
        <p:nvSpPr>
          <p:cNvPr id="3" name="Sisällön paikkamerkki 2"/>
          <p:cNvSpPr>
            <a:spLocks noGrp="1"/>
          </p:cNvSpPr>
          <p:nvPr>
            <p:ph idx="1"/>
          </p:nvPr>
        </p:nvSpPr>
        <p:spPr/>
        <p:txBody>
          <a:bodyPr/>
          <a:lstStyle/>
          <a:p>
            <a:r>
              <a:rPr lang="fi-FI" dirty="0" smtClean="0"/>
              <a:t>Yhdistymisvapaus on osa perustuslakia</a:t>
            </a:r>
          </a:p>
          <a:p>
            <a:r>
              <a:rPr lang="fi-FI" dirty="0" smtClean="0"/>
              <a:t>Yhdistyksen </a:t>
            </a:r>
            <a:r>
              <a:rPr lang="fi-FI" dirty="0" smtClean="0"/>
              <a:t>perustaminen</a:t>
            </a:r>
          </a:p>
          <a:p>
            <a:r>
              <a:rPr lang="fi-FI" dirty="0" smtClean="0"/>
              <a:t>Rekisteröimätön </a:t>
            </a:r>
            <a:r>
              <a:rPr lang="fi-FI" dirty="0" smtClean="0"/>
              <a:t>vs. rekisteröity yhdistys</a:t>
            </a:r>
          </a:p>
          <a:p>
            <a:r>
              <a:rPr lang="fi-FI" dirty="0" smtClean="0"/>
              <a:t>Yleishyödyllinen </a:t>
            </a:r>
            <a:r>
              <a:rPr lang="fi-FI" dirty="0" smtClean="0"/>
              <a:t>yhdistys</a:t>
            </a:r>
          </a:p>
          <a:p>
            <a:r>
              <a:rPr lang="fi-FI" dirty="0" smtClean="0"/>
              <a:t>Aatteellinen yhdistys</a:t>
            </a:r>
          </a:p>
          <a:p>
            <a:r>
              <a:rPr lang="fi-FI" dirty="0" err="1" smtClean="0"/>
              <a:t>PRH:n</a:t>
            </a:r>
            <a:r>
              <a:rPr lang="fi-FI" dirty="0" smtClean="0"/>
              <a:t> Yhdistysrekisteri</a:t>
            </a:r>
          </a:p>
          <a:p>
            <a:r>
              <a:rPr lang="fi-FI" dirty="0" smtClean="0"/>
              <a:t>Jokaisella yksi ääni</a:t>
            </a:r>
            <a:endParaRPr lang="fi-FI" dirty="0" smtClean="0"/>
          </a:p>
        </p:txBody>
      </p:sp>
    </p:spTree>
    <p:extLst>
      <p:ext uri="{BB962C8B-B14F-4D97-AF65-F5344CB8AC3E}">
        <p14:creationId xmlns:p14="http://schemas.microsoft.com/office/powerpoint/2010/main" val="98845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Yhdistystoiminnan perusta</a:t>
            </a:r>
            <a:endParaRPr lang="fi-FI" dirty="0"/>
          </a:p>
        </p:txBody>
      </p:sp>
      <p:sp>
        <p:nvSpPr>
          <p:cNvPr id="3" name="Sisällön paikkamerkki 2"/>
          <p:cNvSpPr>
            <a:spLocks noGrp="1"/>
          </p:cNvSpPr>
          <p:nvPr>
            <p:ph idx="1"/>
          </p:nvPr>
        </p:nvSpPr>
        <p:spPr/>
        <p:txBody>
          <a:bodyPr/>
          <a:lstStyle/>
          <a:p>
            <a:r>
              <a:rPr lang="fi-FI" dirty="0" smtClean="0"/>
              <a:t>Lainsäädäntö</a:t>
            </a:r>
            <a:r>
              <a:rPr lang="fi-FI" dirty="0"/>
              <a:t> </a:t>
            </a:r>
          </a:p>
          <a:p>
            <a:r>
              <a:rPr lang="fi-FI" dirty="0"/>
              <a:t>Yhdistyksen säännöt </a:t>
            </a:r>
          </a:p>
          <a:p>
            <a:r>
              <a:rPr lang="fi-FI" dirty="0"/>
              <a:t>Muut ohjeistukset tai asiakirjat </a:t>
            </a:r>
          </a:p>
          <a:p>
            <a:endParaRPr lang="fi-FI" dirty="0"/>
          </a:p>
        </p:txBody>
      </p:sp>
    </p:spTree>
    <p:extLst>
      <p:ext uri="{BB962C8B-B14F-4D97-AF65-F5344CB8AC3E}">
        <p14:creationId xmlns:p14="http://schemas.microsoft.com/office/powerpoint/2010/main" val="417987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Nuorisoseurat ABC</a:t>
            </a:r>
            <a:endParaRPr lang="fi-FI" dirty="0"/>
          </a:p>
        </p:txBody>
      </p:sp>
      <p:pic>
        <p:nvPicPr>
          <p:cNvPr id="4" name="Sisällön paikkamerkk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61455" y="1524000"/>
            <a:ext cx="6221090" cy="4137025"/>
          </a:xfrm>
        </p:spPr>
      </p:pic>
    </p:spTree>
    <p:extLst>
      <p:ext uri="{BB962C8B-B14F-4D97-AF65-F5344CB8AC3E}">
        <p14:creationId xmlns:p14="http://schemas.microsoft.com/office/powerpoint/2010/main" val="223759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Nuorisoseurajärjestö</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2665032439"/>
              </p:ext>
            </p:extLst>
          </p:nvPr>
        </p:nvGraphicFramePr>
        <p:xfrm>
          <a:off x="685800" y="1524000"/>
          <a:ext cx="7772400"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iruutu 4"/>
          <p:cNvSpPr txBox="1"/>
          <p:nvPr/>
        </p:nvSpPr>
        <p:spPr>
          <a:xfrm>
            <a:off x="2960576" y="2623704"/>
            <a:ext cx="2232248" cy="830997"/>
          </a:xfrm>
          <a:prstGeom prst="rect">
            <a:avLst/>
          </a:prstGeom>
          <a:noFill/>
        </p:spPr>
        <p:txBody>
          <a:bodyPr wrap="square" rtlCol="0">
            <a:spAutoFit/>
          </a:bodyPr>
          <a:lstStyle/>
          <a:p>
            <a:r>
              <a:rPr lang="fi-FI" dirty="0" smtClean="0"/>
              <a:t>Paikalliset nuorisoseurat</a:t>
            </a:r>
            <a:endParaRPr lang="fi-FI" dirty="0"/>
          </a:p>
        </p:txBody>
      </p:sp>
      <p:sp>
        <p:nvSpPr>
          <p:cNvPr id="6" name="Tekstiruutu 5"/>
          <p:cNvSpPr txBox="1"/>
          <p:nvPr/>
        </p:nvSpPr>
        <p:spPr>
          <a:xfrm>
            <a:off x="931491" y="1890939"/>
            <a:ext cx="2016224" cy="461665"/>
          </a:xfrm>
          <a:prstGeom prst="rect">
            <a:avLst/>
          </a:prstGeom>
          <a:noFill/>
        </p:spPr>
        <p:txBody>
          <a:bodyPr wrap="square" rtlCol="0">
            <a:spAutoFit/>
          </a:bodyPr>
          <a:lstStyle/>
          <a:p>
            <a:r>
              <a:rPr lang="fi-FI" dirty="0" smtClean="0"/>
              <a:t>Aluetoimistot</a:t>
            </a:r>
            <a:endParaRPr lang="fi-FI" dirty="0"/>
          </a:p>
        </p:txBody>
      </p:sp>
      <p:sp>
        <p:nvSpPr>
          <p:cNvPr id="7" name="Tekstiruutu 6"/>
          <p:cNvSpPr txBox="1"/>
          <p:nvPr/>
        </p:nvSpPr>
        <p:spPr>
          <a:xfrm>
            <a:off x="539552" y="3342184"/>
            <a:ext cx="2158008" cy="461665"/>
          </a:xfrm>
          <a:prstGeom prst="rect">
            <a:avLst/>
          </a:prstGeom>
          <a:noFill/>
        </p:spPr>
        <p:txBody>
          <a:bodyPr wrap="square" rtlCol="0">
            <a:spAutoFit/>
          </a:bodyPr>
          <a:lstStyle/>
          <a:p>
            <a:r>
              <a:rPr lang="fi-FI" dirty="0" smtClean="0"/>
              <a:t>Keskusseurat</a:t>
            </a:r>
            <a:endParaRPr lang="fi-FI" dirty="0"/>
          </a:p>
        </p:txBody>
      </p:sp>
      <p:sp>
        <p:nvSpPr>
          <p:cNvPr id="8" name="Tekstiruutu 7"/>
          <p:cNvSpPr txBox="1"/>
          <p:nvPr/>
        </p:nvSpPr>
        <p:spPr>
          <a:xfrm>
            <a:off x="1331640" y="4869160"/>
            <a:ext cx="5328592" cy="461665"/>
          </a:xfrm>
          <a:prstGeom prst="rect">
            <a:avLst/>
          </a:prstGeom>
          <a:noFill/>
        </p:spPr>
        <p:txBody>
          <a:bodyPr wrap="square" rtlCol="0">
            <a:spAutoFit/>
          </a:bodyPr>
          <a:lstStyle/>
          <a:p>
            <a:r>
              <a:rPr lang="fi-FI" dirty="0" smtClean="0"/>
              <a:t>Osaamiskeskukset ja -verkostot</a:t>
            </a:r>
            <a:endParaRPr lang="fi-FI" dirty="0"/>
          </a:p>
        </p:txBody>
      </p:sp>
      <p:sp>
        <p:nvSpPr>
          <p:cNvPr id="9" name="Tekstiruutu 8"/>
          <p:cNvSpPr txBox="1"/>
          <p:nvPr/>
        </p:nvSpPr>
        <p:spPr>
          <a:xfrm>
            <a:off x="2104940" y="4108181"/>
            <a:ext cx="5184576" cy="461665"/>
          </a:xfrm>
          <a:prstGeom prst="rect">
            <a:avLst/>
          </a:prstGeom>
          <a:noFill/>
        </p:spPr>
        <p:txBody>
          <a:bodyPr wrap="square" rtlCol="0">
            <a:spAutoFit/>
          </a:bodyPr>
          <a:lstStyle/>
          <a:p>
            <a:r>
              <a:rPr lang="fi-FI" dirty="0" smtClean="0"/>
              <a:t>Hankkeet ja erillisrahoitetut toiminnot</a:t>
            </a:r>
            <a:endParaRPr lang="fi-FI" dirty="0"/>
          </a:p>
        </p:txBody>
      </p:sp>
      <p:sp>
        <p:nvSpPr>
          <p:cNvPr id="10" name="Tekstiruutu 9"/>
          <p:cNvSpPr txBox="1"/>
          <p:nvPr/>
        </p:nvSpPr>
        <p:spPr>
          <a:xfrm>
            <a:off x="5611718" y="3249887"/>
            <a:ext cx="1213794" cy="461665"/>
          </a:xfrm>
          <a:prstGeom prst="rect">
            <a:avLst/>
          </a:prstGeom>
          <a:noFill/>
        </p:spPr>
        <p:txBody>
          <a:bodyPr wrap="none" rtlCol="0">
            <a:spAutoFit/>
          </a:bodyPr>
          <a:lstStyle/>
          <a:p>
            <a:r>
              <a:rPr lang="fi-FI" dirty="0" smtClean="0"/>
              <a:t>Hallinto</a:t>
            </a:r>
            <a:endParaRPr lang="fi-FI" dirty="0"/>
          </a:p>
        </p:txBody>
      </p:sp>
      <p:sp>
        <p:nvSpPr>
          <p:cNvPr id="11" name="Tekstiruutu 10"/>
          <p:cNvSpPr txBox="1"/>
          <p:nvPr/>
        </p:nvSpPr>
        <p:spPr>
          <a:xfrm>
            <a:off x="4067944" y="1628800"/>
            <a:ext cx="3816424" cy="461665"/>
          </a:xfrm>
          <a:prstGeom prst="rect">
            <a:avLst/>
          </a:prstGeom>
          <a:noFill/>
        </p:spPr>
        <p:txBody>
          <a:bodyPr wrap="square" rtlCol="0">
            <a:spAutoFit/>
          </a:bodyPr>
          <a:lstStyle/>
          <a:p>
            <a:r>
              <a:rPr lang="fi-FI" i="1" dirty="0" smtClean="0">
                <a:solidFill>
                  <a:srgbClr val="0070C0"/>
                </a:solidFill>
              </a:rPr>
              <a:t>Suomen Nuoriso-opisto</a:t>
            </a:r>
            <a:endParaRPr lang="fi-FI" i="1" dirty="0">
              <a:solidFill>
                <a:srgbClr val="0070C0"/>
              </a:solidFill>
            </a:endParaRPr>
          </a:p>
        </p:txBody>
      </p:sp>
      <p:sp>
        <p:nvSpPr>
          <p:cNvPr id="12" name="Tekstiruutu 11"/>
          <p:cNvSpPr txBox="1"/>
          <p:nvPr/>
        </p:nvSpPr>
        <p:spPr>
          <a:xfrm>
            <a:off x="5455840" y="2414717"/>
            <a:ext cx="3471664" cy="461665"/>
          </a:xfrm>
          <a:prstGeom prst="rect">
            <a:avLst/>
          </a:prstGeom>
          <a:noFill/>
        </p:spPr>
        <p:txBody>
          <a:bodyPr wrap="square" rtlCol="0">
            <a:spAutoFit/>
          </a:bodyPr>
          <a:lstStyle/>
          <a:p>
            <a:r>
              <a:rPr lang="fi-FI" i="1" dirty="0" smtClean="0">
                <a:solidFill>
                  <a:srgbClr val="0070C0"/>
                </a:solidFill>
              </a:rPr>
              <a:t>Kansalaisfoorumi</a:t>
            </a:r>
            <a:endParaRPr lang="fi-FI" i="1" dirty="0">
              <a:solidFill>
                <a:srgbClr val="0070C0"/>
              </a:solidFill>
            </a:endParaRPr>
          </a:p>
        </p:txBody>
      </p:sp>
      <p:sp>
        <p:nvSpPr>
          <p:cNvPr id="13" name="Ellipsi 12"/>
          <p:cNvSpPr/>
          <p:nvPr/>
        </p:nvSpPr>
        <p:spPr bwMode="auto">
          <a:xfrm>
            <a:off x="2530760" y="2361180"/>
            <a:ext cx="2662064" cy="135334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Arial" charset="0"/>
              <a:ea typeface="ＭＳ Ｐゴシック" pitchFamily="80" charset="-128"/>
            </a:endParaRPr>
          </a:p>
        </p:txBody>
      </p:sp>
      <p:sp>
        <p:nvSpPr>
          <p:cNvPr id="14" name="Tekstiruutu 13"/>
          <p:cNvSpPr txBox="1"/>
          <p:nvPr/>
        </p:nvSpPr>
        <p:spPr>
          <a:xfrm>
            <a:off x="3131840" y="5661025"/>
            <a:ext cx="5472608" cy="646331"/>
          </a:xfrm>
          <a:prstGeom prst="rect">
            <a:avLst/>
          </a:prstGeom>
          <a:noFill/>
        </p:spPr>
        <p:txBody>
          <a:bodyPr wrap="square" rtlCol="0">
            <a:spAutoFit/>
          </a:bodyPr>
          <a:lstStyle/>
          <a:p>
            <a:r>
              <a:rPr lang="fi-FI" sz="3600" i="1" dirty="0" smtClean="0">
                <a:solidFill>
                  <a:srgbClr val="FFC000"/>
                </a:solidFill>
              </a:rPr>
              <a:t>Me yhdessä olemme liitto</a:t>
            </a:r>
            <a:endParaRPr lang="fi-FI" sz="3600" i="1" dirty="0">
              <a:solidFill>
                <a:srgbClr val="FFC000"/>
              </a:solidFill>
            </a:endParaRPr>
          </a:p>
        </p:txBody>
      </p:sp>
    </p:spTree>
    <p:extLst>
      <p:ext uri="{BB962C8B-B14F-4D97-AF65-F5344CB8AC3E}">
        <p14:creationId xmlns:p14="http://schemas.microsoft.com/office/powerpoint/2010/main" val="260473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Liiton päättävät elimet</a:t>
            </a:r>
            <a:endParaRPr lang="fi-FI" dirty="0"/>
          </a:p>
        </p:txBody>
      </p:sp>
      <p:sp>
        <p:nvSpPr>
          <p:cNvPr id="3" name="Sisällön paikkamerkki 2"/>
          <p:cNvSpPr>
            <a:spLocks noGrp="1"/>
          </p:cNvSpPr>
          <p:nvPr>
            <p:ph idx="1"/>
          </p:nvPr>
        </p:nvSpPr>
        <p:spPr/>
        <p:txBody>
          <a:bodyPr/>
          <a:lstStyle/>
          <a:p>
            <a:r>
              <a:rPr lang="fi-FI" dirty="0" smtClean="0"/>
              <a:t>Nuorisoseurakokous</a:t>
            </a:r>
          </a:p>
          <a:p>
            <a:r>
              <a:rPr lang="fi-FI" dirty="0" smtClean="0"/>
              <a:t>Valtuusto</a:t>
            </a:r>
          </a:p>
          <a:p>
            <a:r>
              <a:rPr lang="fi-FI" dirty="0" smtClean="0"/>
              <a:t>Hallitus</a:t>
            </a:r>
            <a:endParaRPr lang="fi-FI" dirty="0"/>
          </a:p>
        </p:txBody>
      </p:sp>
    </p:spTree>
    <p:extLst>
      <p:ext uri="{BB962C8B-B14F-4D97-AF65-F5344CB8AC3E}">
        <p14:creationId xmlns:p14="http://schemas.microsoft.com/office/powerpoint/2010/main" val="65813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Muita vaikuttamisen paikkoja</a:t>
            </a:r>
            <a:endParaRPr lang="fi-FI" dirty="0"/>
          </a:p>
        </p:txBody>
      </p:sp>
      <p:sp>
        <p:nvSpPr>
          <p:cNvPr id="3" name="Sisällön paikkamerkki 2"/>
          <p:cNvSpPr>
            <a:spLocks noGrp="1"/>
          </p:cNvSpPr>
          <p:nvPr>
            <p:ph idx="1"/>
          </p:nvPr>
        </p:nvSpPr>
        <p:spPr>
          <a:xfrm>
            <a:off x="685800" y="1988840"/>
            <a:ext cx="7772400" cy="3672185"/>
          </a:xfrm>
        </p:spPr>
        <p:txBody>
          <a:bodyPr/>
          <a:lstStyle/>
          <a:p>
            <a:r>
              <a:rPr lang="fi-FI" dirty="0" smtClean="0"/>
              <a:t>Valtakunnallinen taso</a:t>
            </a:r>
          </a:p>
          <a:p>
            <a:r>
              <a:rPr lang="fi-FI" dirty="0" smtClean="0"/>
              <a:t>Alueellinen taso</a:t>
            </a:r>
          </a:p>
          <a:p>
            <a:r>
              <a:rPr lang="fi-FI" dirty="0" smtClean="0"/>
              <a:t>Paikallinen taso</a:t>
            </a:r>
          </a:p>
          <a:p>
            <a:endParaRPr lang="fi-FI" dirty="0"/>
          </a:p>
        </p:txBody>
      </p:sp>
    </p:spTree>
    <p:extLst>
      <p:ext uri="{BB962C8B-B14F-4D97-AF65-F5344CB8AC3E}">
        <p14:creationId xmlns:p14="http://schemas.microsoft.com/office/powerpoint/2010/main" val="359013643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11726</TotalTime>
  <Words>1017</Words>
  <Application>Microsoft Office PowerPoint</Application>
  <PresentationFormat>Näytössä katseltava diaesitys (4:3)</PresentationFormat>
  <Paragraphs>225</Paragraphs>
  <Slides>12</Slides>
  <Notes>12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12</vt:i4>
      </vt:variant>
    </vt:vector>
  </HeadingPairs>
  <TitlesOfParts>
    <vt:vector size="18" baseType="lpstr">
      <vt:lpstr>ＭＳ Ｐゴシック</vt:lpstr>
      <vt:lpstr>Arial</vt:lpstr>
      <vt:lpstr>Calibri</vt:lpstr>
      <vt:lpstr>Times</vt:lpstr>
      <vt:lpstr>Wingdings</vt:lpstr>
      <vt:lpstr>Blank Presentation</vt:lpstr>
      <vt:lpstr>JÄRJESTÖTOIMINNAN JA VAIKUTTAMISEN KOULUTUS  Nuorisoseurajärjestö ja vaikuttamisen paikat</vt:lpstr>
      <vt:lpstr>SISÄLTÖ</vt:lpstr>
      <vt:lpstr>Kansalais- ja järjestötoiminnan lyhyt oppimäärä</vt:lpstr>
      <vt:lpstr>Mikä yhdistys?</vt:lpstr>
      <vt:lpstr>Yhdistystoiminnan perusta</vt:lpstr>
      <vt:lpstr>Nuorisoseurat ABC</vt:lpstr>
      <vt:lpstr>Nuorisoseurajärjestö</vt:lpstr>
      <vt:lpstr>Liiton päättävät elimet</vt:lpstr>
      <vt:lpstr>Muita vaikuttamisen paikkoja</vt:lpstr>
      <vt:lpstr>Liiton jäsenyydet</vt:lpstr>
      <vt:lpstr>Pohdittavaksi?</vt:lpstr>
      <vt:lpstr>Suomen merkittävin  kulttuurisen  lapsi- ja nuorisotyön toimija!</vt:lpstr>
    </vt:vector>
  </TitlesOfParts>
  <Company>Kuviopaja 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Antti</dc:creator>
  <cp:lastModifiedBy>Henna Liiri</cp:lastModifiedBy>
  <cp:revision>289</cp:revision>
  <cp:lastPrinted>2014-05-19T18:25:20Z</cp:lastPrinted>
  <dcterms:modified xsi:type="dcterms:W3CDTF">2018-09-05T16:49:07Z</dcterms:modified>
</cp:coreProperties>
</file>