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5"/>
  </p:notesMasterIdLst>
  <p:handoutMasterIdLst>
    <p:handoutMasterId r:id="rId26"/>
  </p:handoutMasterIdLst>
  <p:sldIdLst>
    <p:sldId id="281" r:id="rId5"/>
    <p:sldId id="297" r:id="rId6"/>
    <p:sldId id="342" r:id="rId7"/>
    <p:sldId id="295" r:id="rId8"/>
    <p:sldId id="292" r:id="rId9"/>
    <p:sldId id="345" r:id="rId10"/>
    <p:sldId id="346" r:id="rId11"/>
    <p:sldId id="347" r:id="rId12"/>
    <p:sldId id="348" r:id="rId13"/>
    <p:sldId id="350" r:id="rId14"/>
    <p:sldId id="349" r:id="rId15"/>
    <p:sldId id="351" r:id="rId16"/>
    <p:sldId id="344" r:id="rId17"/>
    <p:sldId id="319" r:id="rId18"/>
    <p:sldId id="318" r:id="rId19"/>
    <p:sldId id="320" r:id="rId20"/>
    <p:sldId id="352" r:id="rId21"/>
    <p:sldId id="343" r:id="rId22"/>
    <p:sldId id="274" r:id="rId23"/>
    <p:sldId id="264" r:id="rId24"/>
  </p:sldIdLst>
  <p:sldSz cx="9144000" cy="6858000" type="screen4x3"/>
  <p:notesSz cx="6797675" cy="9926638"/>
  <p:defaultTextStyle>
    <a:defPPr>
      <a:defRPr lang="fi-FI"/>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p:cViewPr varScale="1">
        <p:scale>
          <a:sx n="83" d="100"/>
          <a:sy n="83" d="100"/>
        </p:scale>
        <p:origin x="1435"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E04DBD26-91A5-4863-817B-F6BE6F817E12}" type="datetimeFigureOut">
              <a:rPr lang="fi-FI" smtClean="0"/>
              <a:t>11.3.2019</a:t>
            </a:fld>
            <a:endParaRPr lang="fi-FI"/>
          </a:p>
        </p:txBody>
      </p:sp>
      <p:sp>
        <p:nvSpPr>
          <p:cNvPr id="4" name="Alatunnisteen paikkamerkki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fi-FI"/>
          </a:p>
        </p:txBody>
      </p:sp>
      <p:sp>
        <p:nvSpPr>
          <p:cNvPr id="5" name="Dian numeron paikkamerkki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71039D36-ADE9-440B-8578-2FB08FE1D296}" type="slidenum">
              <a:rPr lang="fi-FI" smtClean="0"/>
              <a:t>‹#›</a:t>
            </a:fld>
            <a:endParaRPr lang="fi-FI"/>
          </a:p>
        </p:txBody>
      </p:sp>
    </p:spTree>
    <p:extLst>
      <p:ext uri="{BB962C8B-B14F-4D97-AF65-F5344CB8AC3E}">
        <p14:creationId xmlns:p14="http://schemas.microsoft.com/office/powerpoint/2010/main" val="28689328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CDC0147E-F476-44D8-819C-0118CAB995C9}"/>
              </a:ext>
            </a:extLst>
          </p:cNvPr>
          <p:cNvSpPr>
            <a:spLocks noGrp="1" noChangeArrowheads="1"/>
          </p:cNvSpPr>
          <p:nvPr>
            <p:ph type="hdr" sz="quarter"/>
          </p:nvPr>
        </p:nvSpPr>
        <p:spPr bwMode="auto">
          <a:xfrm>
            <a:off x="0" y="0"/>
            <a:ext cx="2945659" cy="49633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atin typeface="Arial" charset="0"/>
                <a:ea typeface="ＭＳ Ｐゴシック" pitchFamily="80" charset="-128"/>
                <a:cs typeface="+mn-cs"/>
              </a:defRPr>
            </a:lvl1pPr>
          </a:lstStyle>
          <a:p>
            <a:pPr>
              <a:defRPr/>
            </a:pPr>
            <a:endParaRPr lang="fi-FI"/>
          </a:p>
        </p:txBody>
      </p:sp>
      <p:sp>
        <p:nvSpPr>
          <p:cNvPr id="7171" name="Rectangle 3">
            <a:extLst>
              <a:ext uri="{FF2B5EF4-FFF2-40B4-BE49-F238E27FC236}">
                <a16:creationId xmlns:a16="http://schemas.microsoft.com/office/drawing/2014/main" id="{83BE2AE3-2BE2-45BE-950E-96A15251CFCD}"/>
              </a:ext>
            </a:extLst>
          </p:cNvPr>
          <p:cNvSpPr>
            <a:spLocks noGrp="1" noChangeArrowheads="1"/>
          </p:cNvSpPr>
          <p:nvPr>
            <p:ph type="dt" idx="1"/>
          </p:nvPr>
        </p:nvSpPr>
        <p:spPr bwMode="auto">
          <a:xfrm>
            <a:off x="3852016" y="0"/>
            <a:ext cx="2945659" cy="49633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atin typeface="Arial" charset="0"/>
                <a:ea typeface="ＭＳ Ｐゴシック" pitchFamily="80" charset="-128"/>
                <a:cs typeface="+mn-cs"/>
              </a:defRPr>
            </a:lvl1pPr>
          </a:lstStyle>
          <a:p>
            <a:pPr>
              <a:defRPr/>
            </a:pPr>
            <a:endParaRPr lang="fi-FI"/>
          </a:p>
        </p:txBody>
      </p:sp>
      <p:sp>
        <p:nvSpPr>
          <p:cNvPr id="3076" name="Rectangle 4">
            <a:extLst>
              <a:ext uri="{FF2B5EF4-FFF2-40B4-BE49-F238E27FC236}">
                <a16:creationId xmlns:a16="http://schemas.microsoft.com/office/drawing/2014/main" id="{49857421-13A6-4244-89D0-17A925ABBF3D}"/>
              </a:ext>
            </a:extLst>
          </p:cNvPr>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5">
            <a:extLst>
              <a:ext uri="{FF2B5EF4-FFF2-40B4-BE49-F238E27FC236}">
                <a16:creationId xmlns:a16="http://schemas.microsoft.com/office/drawing/2014/main" id="{35E0C89D-AC31-4BF9-BB0F-1A127DB005B9}"/>
              </a:ext>
            </a:extLst>
          </p:cNvPr>
          <p:cNvSpPr>
            <a:spLocks noGrp="1" noChangeArrowheads="1"/>
          </p:cNvSpPr>
          <p:nvPr>
            <p:ph type="body" sz="quarter" idx="3"/>
          </p:nvPr>
        </p:nvSpPr>
        <p:spPr bwMode="auto">
          <a:xfrm>
            <a:off x="906357" y="4715153"/>
            <a:ext cx="4984962" cy="44669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i-FI" noProof="0"/>
              <a:t>Click to edit Master text styles</a:t>
            </a:r>
          </a:p>
          <a:p>
            <a:pPr lvl="1"/>
            <a:r>
              <a:rPr lang="fi-FI" noProof="0"/>
              <a:t>Second level</a:t>
            </a:r>
          </a:p>
          <a:p>
            <a:pPr lvl="2"/>
            <a:r>
              <a:rPr lang="fi-FI" noProof="0"/>
              <a:t>Third level</a:t>
            </a:r>
          </a:p>
          <a:p>
            <a:pPr lvl="3"/>
            <a:r>
              <a:rPr lang="fi-FI" noProof="0"/>
              <a:t>Fourth level</a:t>
            </a:r>
          </a:p>
          <a:p>
            <a:pPr lvl="4"/>
            <a:r>
              <a:rPr lang="fi-FI" noProof="0"/>
              <a:t>Fifth level</a:t>
            </a:r>
          </a:p>
        </p:txBody>
      </p:sp>
      <p:sp>
        <p:nvSpPr>
          <p:cNvPr id="7174" name="Rectangle 6">
            <a:extLst>
              <a:ext uri="{FF2B5EF4-FFF2-40B4-BE49-F238E27FC236}">
                <a16:creationId xmlns:a16="http://schemas.microsoft.com/office/drawing/2014/main" id="{AD61C50F-4BDA-4237-8C8F-63DA94AB3A98}"/>
              </a:ext>
            </a:extLst>
          </p:cNvPr>
          <p:cNvSpPr>
            <a:spLocks noGrp="1" noChangeArrowheads="1"/>
          </p:cNvSpPr>
          <p:nvPr>
            <p:ph type="ftr" sz="quarter" idx="4"/>
          </p:nvPr>
        </p:nvSpPr>
        <p:spPr bwMode="auto">
          <a:xfrm>
            <a:off x="0" y="9430306"/>
            <a:ext cx="2945659" cy="496332"/>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atin typeface="Arial" charset="0"/>
                <a:ea typeface="ＭＳ Ｐゴシック" pitchFamily="80" charset="-128"/>
                <a:cs typeface="+mn-cs"/>
              </a:defRPr>
            </a:lvl1pPr>
          </a:lstStyle>
          <a:p>
            <a:pPr>
              <a:defRPr/>
            </a:pPr>
            <a:endParaRPr lang="fi-FI"/>
          </a:p>
        </p:txBody>
      </p:sp>
      <p:sp>
        <p:nvSpPr>
          <p:cNvPr id="7175" name="Rectangle 7">
            <a:extLst>
              <a:ext uri="{FF2B5EF4-FFF2-40B4-BE49-F238E27FC236}">
                <a16:creationId xmlns:a16="http://schemas.microsoft.com/office/drawing/2014/main" id="{1BDDBBF2-3180-45C4-829D-7612BA31A793}"/>
              </a:ext>
            </a:extLst>
          </p:cNvPr>
          <p:cNvSpPr>
            <a:spLocks noGrp="1" noChangeArrowheads="1"/>
          </p:cNvSpPr>
          <p:nvPr>
            <p:ph type="sldNum" sz="quarter" idx="5"/>
          </p:nvPr>
        </p:nvSpPr>
        <p:spPr bwMode="auto">
          <a:xfrm>
            <a:off x="3852016" y="9430306"/>
            <a:ext cx="2945659" cy="496332"/>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smtClean="0"/>
            </a:lvl1pPr>
          </a:lstStyle>
          <a:p>
            <a:pPr>
              <a:defRPr/>
            </a:pPr>
            <a:fld id="{3702910D-B5D1-4EAE-91EA-883F83367822}" type="slidenum">
              <a:rPr lang="fi-FI" altLang="fi-FI"/>
              <a:pPr>
                <a:defRPr/>
              </a:pPr>
              <a:t>‹#›</a:t>
            </a:fld>
            <a:endParaRPr lang="fi-FI" altLang="fi-FI"/>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80"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tsikkodia">
    <p:spTree>
      <p:nvGrpSpPr>
        <p:cNvPr id="1" name=""/>
        <p:cNvGrpSpPr/>
        <p:nvPr/>
      </p:nvGrpSpPr>
      <p:grpSpPr>
        <a:xfrm>
          <a:off x="0" y="0"/>
          <a:ext cx="0" cy="0"/>
          <a:chOff x="0" y="0"/>
          <a:chExt cx="0" cy="0"/>
        </a:xfrm>
      </p:grpSpPr>
      <p:pic>
        <p:nvPicPr>
          <p:cNvPr id="4" name="Picture 23" descr="lliittojen_logot">
            <a:extLst>
              <a:ext uri="{FF2B5EF4-FFF2-40B4-BE49-F238E27FC236}">
                <a16:creationId xmlns:a16="http://schemas.microsoft.com/office/drawing/2014/main" id="{8DE24426-BF79-4EB1-80FA-8626B05C66DC}"/>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086600" y="228600"/>
            <a:ext cx="1828800" cy="1036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Kuva 6">
            <a:extLst>
              <a:ext uri="{FF2B5EF4-FFF2-40B4-BE49-F238E27FC236}">
                <a16:creationId xmlns:a16="http://schemas.microsoft.com/office/drawing/2014/main" id="{FD5F0A2D-5BCD-4140-8128-EC5C52490642}"/>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5719763"/>
            <a:ext cx="9144000" cy="1150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kstiruutu 6">
            <a:extLst>
              <a:ext uri="{FF2B5EF4-FFF2-40B4-BE49-F238E27FC236}">
                <a16:creationId xmlns:a16="http://schemas.microsoft.com/office/drawing/2014/main" id="{98DBA9DE-1251-446D-8944-46645F35890C}"/>
              </a:ext>
            </a:extLst>
          </p:cNvPr>
          <p:cNvSpPr txBox="1">
            <a:spLocks noChangeArrowheads="1"/>
          </p:cNvSpPr>
          <p:nvPr userDrawn="1"/>
        </p:nvSpPr>
        <p:spPr bwMode="auto">
          <a:xfrm>
            <a:off x="179388" y="6308725"/>
            <a:ext cx="33131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a:defRPr/>
            </a:pPr>
            <a:r>
              <a:rPr lang="fi-FI" altLang="fi-FI">
                <a:solidFill>
                  <a:srgbClr val="FFFFFF"/>
                </a:solidFill>
                <a:latin typeface="Calibri" pitchFamily="34" charset="0"/>
              </a:rPr>
              <a:t>www.nuorisoseurat.fi</a:t>
            </a:r>
          </a:p>
        </p:txBody>
      </p:sp>
      <p:sp>
        <p:nvSpPr>
          <p:cNvPr id="6" name="Tekstin paikkamerkki 2"/>
          <p:cNvSpPr>
            <a:spLocks noGrp="1"/>
          </p:cNvSpPr>
          <p:nvPr>
            <p:ph type="body" idx="1"/>
          </p:nvPr>
        </p:nvSpPr>
        <p:spPr>
          <a:xfrm>
            <a:off x="755576" y="3573016"/>
            <a:ext cx="7772400" cy="1500187"/>
          </a:xfrm>
        </p:spPr>
        <p:txBody>
          <a:bodyPr/>
          <a:lstStyle>
            <a:lvl1pPr marL="0" indent="0" algn="ctr">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i-FI" dirty="0"/>
              <a:t>Muokkaa tekstin perustyylejä napsauttamalla</a:t>
            </a:r>
          </a:p>
        </p:txBody>
      </p:sp>
      <p:sp>
        <p:nvSpPr>
          <p:cNvPr id="9" name="Otsikko 1"/>
          <p:cNvSpPr>
            <a:spLocks noGrp="1"/>
          </p:cNvSpPr>
          <p:nvPr>
            <p:ph type="title"/>
          </p:nvPr>
        </p:nvSpPr>
        <p:spPr>
          <a:xfrm>
            <a:off x="755576" y="2132856"/>
            <a:ext cx="7776864" cy="1278632"/>
          </a:xfrm>
        </p:spPr>
        <p:txBody>
          <a:bodyPr anchor="t"/>
          <a:lstStyle>
            <a:lvl1pPr algn="ctr">
              <a:defRPr/>
            </a:lvl1pPr>
          </a:lstStyle>
          <a:p>
            <a:r>
              <a:rPr lang="fi-FI" dirty="0"/>
              <a:t>Muokkaa </a:t>
            </a:r>
            <a:r>
              <a:rPr lang="fi-FI" dirty="0" err="1"/>
              <a:t>perustyyl</a:t>
            </a:r>
            <a:r>
              <a:rPr lang="fi-FI" dirty="0"/>
              <a:t>. </a:t>
            </a:r>
            <a:r>
              <a:rPr lang="fi-FI" dirty="0" err="1"/>
              <a:t>napsautt</a:t>
            </a:r>
            <a:r>
              <a:rPr lang="fi-FI" dirty="0"/>
              <a:t>.</a:t>
            </a:r>
          </a:p>
        </p:txBody>
      </p:sp>
    </p:spTree>
    <p:extLst>
      <p:ext uri="{BB962C8B-B14F-4D97-AF65-F5344CB8AC3E}">
        <p14:creationId xmlns:p14="http://schemas.microsoft.com/office/powerpoint/2010/main" val="367718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ystysuoran tekstin paikkamerkki 2"/>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Tree>
    <p:extLst>
      <p:ext uri="{BB962C8B-B14F-4D97-AF65-F5344CB8AC3E}">
        <p14:creationId xmlns:p14="http://schemas.microsoft.com/office/powerpoint/2010/main" val="2663109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6515100" y="381000"/>
            <a:ext cx="1943100" cy="5715000"/>
          </a:xfrm>
        </p:spPr>
        <p:txBody>
          <a:bodyPr vert="eaVert"/>
          <a:lstStyle/>
          <a:p>
            <a:r>
              <a:rPr lang="fi-FI"/>
              <a:t>Muokkaa perustyyl. napsautt.</a:t>
            </a:r>
          </a:p>
        </p:txBody>
      </p:sp>
      <p:sp>
        <p:nvSpPr>
          <p:cNvPr id="3" name="Pystysuoran tekstin paikkamerkki 2"/>
          <p:cNvSpPr>
            <a:spLocks noGrp="1"/>
          </p:cNvSpPr>
          <p:nvPr>
            <p:ph type="body" orient="vert" idx="1"/>
          </p:nvPr>
        </p:nvSpPr>
        <p:spPr>
          <a:xfrm>
            <a:off x="685800" y="381000"/>
            <a:ext cx="5676900" cy="5715000"/>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Tree>
    <p:extLst>
      <p:ext uri="{BB962C8B-B14F-4D97-AF65-F5344CB8AC3E}">
        <p14:creationId xmlns:p14="http://schemas.microsoft.com/office/powerpoint/2010/main" val="3886580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Muokkaa </a:t>
            </a:r>
            <a:r>
              <a:rPr lang="fi-FI" dirty="0" err="1"/>
              <a:t>perustyyl</a:t>
            </a:r>
            <a:r>
              <a:rPr lang="fi-FI" dirty="0"/>
              <a:t>. </a:t>
            </a:r>
            <a:r>
              <a:rPr lang="fi-FI" dirty="0" err="1"/>
              <a:t>napsautt</a:t>
            </a:r>
            <a:r>
              <a:rPr lang="fi-FI" dirty="0"/>
              <a:t>.</a:t>
            </a:r>
          </a:p>
        </p:txBody>
      </p:sp>
      <p:sp>
        <p:nvSpPr>
          <p:cNvPr id="3" name="Sisällön paikkamerkki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Tree>
    <p:extLst>
      <p:ext uri="{BB962C8B-B14F-4D97-AF65-F5344CB8AC3E}">
        <p14:creationId xmlns:p14="http://schemas.microsoft.com/office/powerpoint/2010/main" val="1246586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722313" y="4406900"/>
            <a:ext cx="7772400" cy="1362075"/>
          </a:xfrm>
        </p:spPr>
        <p:txBody>
          <a:bodyPr anchor="t"/>
          <a:lstStyle>
            <a:lvl1pPr algn="l">
              <a:defRPr sz="4000" b="1" cap="all"/>
            </a:lvl1pPr>
          </a:lstStyle>
          <a:p>
            <a:r>
              <a:rPr lang="fi-FI" dirty="0"/>
              <a:t>Muokkaa </a:t>
            </a:r>
            <a:r>
              <a:rPr lang="fi-FI" dirty="0" err="1"/>
              <a:t>perustyyl</a:t>
            </a:r>
            <a:r>
              <a:rPr lang="fi-FI" dirty="0"/>
              <a:t>. </a:t>
            </a:r>
            <a:r>
              <a:rPr lang="fi-FI" dirty="0" err="1"/>
              <a:t>napsautt</a:t>
            </a:r>
            <a:r>
              <a:rPr lang="fi-FI" dirty="0"/>
              <a:t>.</a:t>
            </a:r>
          </a:p>
        </p:txBody>
      </p:sp>
      <p:sp>
        <p:nvSpPr>
          <p:cNvPr id="3" name="Tekstin paikkamerkki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i-FI" dirty="0"/>
              <a:t>Muokkaa tekstin perustyylejä napsauttamalla</a:t>
            </a:r>
          </a:p>
        </p:txBody>
      </p:sp>
    </p:spTree>
    <p:extLst>
      <p:ext uri="{BB962C8B-B14F-4D97-AF65-F5344CB8AC3E}">
        <p14:creationId xmlns:p14="http://schemas.microsoft.com/office/powerpoint/2010/main" val="228625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Muokkaa </a:t>
            </a:r>
            <a:r>
              <a:rPr lang="fi-FI" dirty="0" err="1"/>
              <a:t>perustyyl</a:t>
            </a:r>
            <a:r>
              <a:rPr lang="fi-FI" dirty="0"/>
              <a:t>. </a:t>
            </a:r>
            <a:r>
              <a:rPr lang="fi-FI" dirty="0" err="1"/>
              <a:t>napsautt</a:t>
            </a:r>
            <a:r>
              <a:rPr lang="fi-FI" dirty="0"/>
              <a:t>.</a:t>
            </a:r>
          </a:p>
        </p:txBody>
      </p:sp>
      <p:sp>
        <p:nvSpPr>
          <p:cNvPr id="3" name="Sisällön paikkamerkki 2"/>
          <p:cNvSpPr>
            <a:spLocks noGrp="1"/>
          </p:cNvSpPr>
          <p:nvPr>
            <p:ph sz="half" idx="1"/>
          </p:nvPr>
        </p:nvSpPr>
        <p:spPr>
          <a:xfrm>
            <a:off x="685800" y="1524000"/>
            <a:ext cx="38100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p:cNvSpPr>
            <a:spLocks noGrp="1"/>
          </p:cNvSpPr>
          <p:nvPr>
            <p:ph sz="half" idx="2"/>
          </p:nvPr>
        </p:nvSpPr>
        <p:spPr>
          <a:xfrm>
            <a:off x="4648200" y="1524000"/>
            <a:ext cx="38100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Tree>
    <p:extLst>
      <p:ext uri="{BB962C8B-B14F-4D97-AF65-F5344CB8AC3E}">
        <p14:creationId xmlns:p14="http://schemas.microsoft.com/office/powerpoint/2010/main" val="3389461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4638"/>
            <a:ext cx="8229600" cy="1143000"/>
          </a:xfrm>
        </p:spPr>
        <p:txBody>
          <a:bodyPr/>
          <a:lstStyle>
            <a:lvl1pPr>
              <a:defRPr/>
            </a:lvl1pPr>
          </a:lstStyle>
          <a:p>
            <a:r>
              <a:rPr lang="fi-FI"/>
              <a:t>Muokkaa perustyyl. napsautt.</a:t>
            </a:r>
          </a:p>
        </p:txBody>
      </p:sp>
      <p:sp>
        <p:nvSpPr>
          <p:cNvPr id="3" name="Tekstin paikkamerkki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Tree>
    <p:extLst>
      <p:ext uri="{BB962C8B-B14F-4D97-AF65-F5344CB8AC3E}">
        <p14:creationId xmlns:p14="http://schemas.microsoft.com/office/powerpoint/2010/main" val="3721234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Tree>
    <p:extLst>
      <p:ext uri="{BB962C8B-B14F-4D97-AF65-F5344CB8AC3E}">
        <p14:creationId xmlns:p14="http://schemas.microsoft.com/office/powerpoint/2010/main" val="2777191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Tree>
    <p:extLst>
      <p:ext uri="{BB962C8B-B14F-4D97-AF65-F5344CB8AC3E}">
        <p14:creationId xmlns:p14="http://schemas.microsoft.com/office/powerpoint/2010/main" val="2422615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3050"/>
            <a:ext cx="3008313" cy="1162050"/>
          </a:xfrm>
        </p:spPr>
        <p:txBody>
          <a:bodyPr anchor="b"/>
          <a:lstStyle>
            <a:lvl1pPr algn="l">
              <a:defRPr sz="2000" b="1"/>
            </a:lvl1pPr>
          </a:lstStyle>
          <a:p>
            <a:r>
              <a:rPr lang="fi-FI"/>
              <a:t>Muokkaa perustyyl. napsautt.</a:t>
            </a:r>
          </a:p>
        </p:txBody>
      </p:sp>
      <p:sp>
        <p:nvSpPr>
          <p:cNvPr id="3" name="Sisällön paikkamerkk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Tree>
    <p:extLst>
      <p:ext uri="{BB962C8B-B14F-4D97-AF65-F5344CB8AC3E}">
        <p14:creationId xmlns:p14="http://schemas.microsoft.com/office/powerpoint/2010/main" val="2429697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1792288" y="4800600"/>
            <a:ext cx="5486400" cy="566738"/>
          </a:xfrm>
        </p:spPr>
        <p:txBody>
          <a:bodyPr anchor="b"/>
          <a:lstStyle>
            <a:lvl1pPr algn="l">
              <a:defRPr sz="2000" b="1"/>
            </a:lvl1pPr>
          </a:lstStyle>
          <a:p>
            <a:r>
              <a:rPr lang="fi-FI"/>
              <a:t>Muokkaa perustyyl. napsautt.</a:t>
            </a:r>
          </a:p>
        </p:txBody>
      </p:sp>
      <p:sp>
        <p:nvSpPr>
          <p:cNvPr id="3" name="Kuvan paikkamerkki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i-FI" noProof="0"/>
          </a:p>
        </p:txBody>
      </p:sp>
      <p:sp>
        <p:nvSpPr>
          <p:cNvPr id="4" name="Tekstin paikkamerkki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Tree>
    <p:extLst>
      <p:ext uri="{BB962C8B-B14F-4D97-AF65-F5344CB8AC3E}">
        <p14:creationId xmlns:p14="http://schemas.microsoft.com/office/powerpoint/2010/main" val="1982841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8FC947E-CAFB-4C8C-8748-A415631F71A6}"/>
              </a:ext>
            </a:extLst>
          </p:cNvPr>
          <p:cNvSpPr>
            <a:spLocks noGrp="1" noChangeArrowheads="1"/>
          </p:cNvSpPr>
          <p:nvPr>
            <p:ph type="title"/>
          </p:nvPr>
        </p:nvSpPr>
        <p:spPr bwMode="auto">
          <a:xfrm>
            <a:off x="685800" y="381000"/>
            <a:ext cx="67818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i-FI" altLang="fi-FI"/>
              <a:t>Click to edit Master title style</a:t>
            </a:r>
          </a:p>
        </p:txBody>
      </p:sp>
      <p:sp>
        <p:nvSpPr>
          <p:cNvPr id="1027" name="Rectangle 3">
            <a:extLst>
              <a:ext uri="{FF2B5EF4-FFF2-40B4-BE49-F238E27FC236}">
                <a16:creationId xmlns:a16="http://schemas.microsoft.com/office/drawing/2014/main" id="{43EE264A-95BB-4BE6-BF3C-94B78669A350}"/>
              </a:ext>
            </a:extLst>
          </p:cNvPr>
          <p:cNvSpPr>
            <a:spLocks noGrp="1" noChangeArrowheads="1"/>
          </p:cNvSpPr>
          <p:nvPr>
            <p:ph type="body" idx="1"/>
          </p:nvPr>
        </p:nvSpPr>
        <p:spPr bwMode="auto">
          <a:xfrm>
            <a:off x="685800" y="1524000"/>
            <a:ext cx="7772400" cy="413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i-FI" altLang="fi-FI"/>
              <a:t>Click to edit Master text styles</a:t>
            </a:r>
          </a:p>
          <a:p>
            <a:pPr lvl="1"/>
            <a:r>
              <a:rPr lang="fi-FI" altLang="fi-FI"/>
              <a:t>Second level</a:t>
            </a:r>
          </a:p>
          <a:p>
            <a:pPr lvl="2"/>
            <a:r>
              <a:rPr lang="fi-FI" altLang="fi-FI"/>
              <a:t>Third level</a:t>
            </a:r>
          </a:p>
          <a:p>
            <a:pPr lvl="3"/>
            <a:r>
              <a:rPr lang="fi-FI" altLang="fi-FI"/>
              <a:t>Fourth level</a:t>
            </a:r>
          </a:p>
          <a:p>
            <a:pPr lvl="4"/>
            <a:r>
              <a:rPr lang="fi-FI" altLang="fi-FI"/>
              <a:t>Fifth level</a:t>
            </a:r>
          </a:p>
        </p:txBody>
      </p:sp>
      <p:pic>
        <p:nvPicPr>
          <p:cNvPr id="1028" name="Picture 24" descr="lliittojen_logot">
            <a:extLst>
              <a:ext uri="{FF2B5EF4-FFF2-40B4-BE49-F238E27FC236}">
                <a16:creationId xmlns:a16="http://schemas.microsoft.com/office/drawing/2014/main" id="{FF5C02B1-5BA6-46CE-8055-3BD0003BF9F9}"/>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620000" y="304800"/>
            <a:ext cx="129540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Kuva 6">
            <a:extLst>
              <a:ext uri="{FF2B5EF4-FFF2-40B4-BE49-F238E27FC236}">
                <a16:creationId xmlns:a16="http://schemas.microsoft.com/office/drawing/2014/main" id="{017371E7-4BC9-4EC7-B719-B6F21C3E3A7D}"/>
              </a:ext>
            </a:extLst>
          </p:cNvPr>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5719763"/>
            <a:ext cx="9144000" cy="1150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77" r:id="rId1"/>
    <p:sldLayoutId id="2147483967" r:id="rId2"/>
    <p:sldLayoutId id="2147483968" r:id="rId3"/>
    <p:sldLayoutId id="2147483969" r:id="rId4"/>
    <p:sldLayoutId id="2147483970" r:id="rId5"/>
    <p:sldLayoutId id="2147483971" r:id="rId6"/>
    <p:sldLayoutId id="2147483972" r:id="rId7"/>
    <p:sldLayoutId id="2147483973" r:id="rId8"/>
    <p:sldLayoutId id="2147483974" r:id="rId9"/>
    <p:sldLayoutId id="2147483975" r:id="rId10"/>
    <p:sldLayoutId id="2147483976" r:id="rId11"/>
  </p:sldLayoutIdLst>
  <p:txStyles>
    <p:titleStyle>
      <a:lvl1pPr algn="l" rtl="0" eaLnBrk="0" fontAlgn="base" hangingPunct="0">
        <a:spcBef>
          <a:spcPct val="0"/>
        </a:spcBef>
        <a:spcAft>
          <a:spcPct val="0"/>
        </a:spcAft>
        <a:defRPr sz="4500">
          <a:solidFill>
            <a:srgbClr val="FF8000"/>
          </a:solidFill>
          <a:latin typeface="+mj-lt"/>
          <a:ea typeface="+mj-ea"/>
          <a:cs typeface="ＭＳ Ｐゴシック" charset="0"/>
        </a:defRPr>
      </a:lvl1pPr>
      <a:lvl2pPr algn="l" rtl="0" eaLnBrk="0" fontAlgn="base" hangingPunct="0">
        <a:spcBef>
          <a:spcPct val="0"/>
        </a:spcBef>
        <a:spcAft>
          <a:spcPct val="0"/>
        </a:spcAft>
        <a:defRPr sz="4500">
          <a:solidFill>
            <a:srgbClr val="FF8000"/>
          </a:solidFill>
          <a:latin typeface="Calibri" pitchFamily="80" charset="0"/>
          <a:ea typeface="ＭＳ Ｐゴシック" pitchFamily="80" charset="-128"/>
          <a:cs typeface="ＭＳ Ｐゴシック" charset="0"/>
        </a:defRPr>
      </a:lvl2pPr>
      <a:lvl3pPr algn="l" rtl="0" eaLnBrk="0" fontAlgn="base" hangingPunct="0">
        <a:spcBef>
          <a:spcPct val="0"/>
        </a:spcBef>
        <a:spcAft>
          <a:spcPct val="0"/>
        </a:spcAft>
        <a:defRPr sz="4500">
          <a:solidFill>
            <a:srgbClr val="FF8000"/>
          </a:solidFill>
          <a:latin typeface="Calibri" pitchFamily="80" charset="0"/>
          <a:ea typeface="ＭＳ Ｐゴシック" pitchFamily="80" charset="-128"/>
          <a:cs typeface="ＭＳ Ｐゴシック" charset="0"/>
        </a:defRPr>
      </a:lvl3pPr>
      <a:lvl4pPr algn="l" rtl="0" eaLnBrk="0" fontAlgn="base" hangingPunct="0">
        <a:spcBef>
          <a:spcPct val="0"/>
        </a:spcBef>
        <a:spcAft>
          <a:spcPct val="0"/>
        </a:spcAft>
        <a:defRPr sz="4500">
          <a:solidFill>
            <a:srgbClr val="FF8000"/>
          </a:solidFill>
          <a:latin typeface="Calibri" pitchFamily="80" charset="0"/>
          <a:ea typeface="ＭＳ Ｐゴシック" pitchFamily="80" charset="-128"/>
          <a:cs typeface="ＭＳ Ｐゴシック" charset="0"/>
        </a:defRPr>
      </a:lvl4pPr>
      <a:lvl5pPr algn="l" rtl="0" eaLnBrk="0" fontAlgn="base" hangingPunct="0">
        <a:spcBef>
          <a:spcPct val="0"/>
        </a:spcBef>
        <a:spcAft>
          <a:spcPct val="0"/>
        </a:spcAft>
        <a:defRPr sz="4500">
          <a:solidFill>
            <a:srgbClr val="FF8000"/>
          </a:solidFill>
          <a:latin typeface="Calibri" pitchFamily="80" charset="0"/>
          <a:ea typeface="ＭＳ Ｐゴシック" pitchFamily="80" charset="-128"/>
          <a:cs typeface="ＭＳ Ｐゴシック" charset="0"/>
        </a:defRPr>
      </a:lvl5pPr>
      <a:lvl6pPr marL="457200" algn="l" rtl="0" fontAlgn="base">
        <a:spcBef>
          <a:spcPct val="0"/>
        </a:spcBef>
        <a:spcAft>
          <a:spcPct val="0"/>
        </a:spcAft>
        <a:defRPr sz="4500">
          <a:solidFill>
            <a:srgbClr val="FF8000"/>
          </a:solidFill>
          <a:latin typeface="Calibri" pitchFamily="80" charset="0"/>
          <a:ea typeface="ＭＳ Ｐゴシック" pitchFamily="80" charset="-128"/>
        </a:defRPr>
      </a:lvl6pPr>
      <a:lvl7pPr marL="914400" algn="l" rtl="0" fontAlgn="base">
        <a:spcBef>
          <a:spcPct val="0"/>
        </a:spcBef>
        <a:spcAft>
          <a:spcPct val="0"/>
        </a:spcAft>
        <a:defRPr sz="4500">
          <a:solidFill>
            <a:srgbClr val="FF8000"/>
          </a:solidFill>
          <a:latin typeface="Calibri" pitchFamily="80" charset="0"/>
          <a:ea typeface="ＭＳ Ｐゴシック" pitchFamily="80" charset="-128"/>
        </a:defRPr>
      </a:lvl7pPr>
      <a:lvl8pPr marL="1371600" algn="l" rtl="0" fontAlgn="base">
        <a:spcBef>
          <a:spcPct val="0"/>
        </a:spcBef>
        <a:spcAft>
          <a:spcPct val="0"/>
        </a:spcAft>
        <a:defRPr sz="4500">
          <a:solidFill>
            <a:srgbClr val="FF8000"/>
          </a:solidFill>
          <a:latin typeface="Calibri" pitchFamily="80" charset="0"/>
          <a:ea typeface="ＭＳ Ｐゴシック" pitchFamily="80" charset="-128"/>
        </a:defRPr>
      </a:lvl8pPr>
      <a:lvl9pPr marL="1828800" algn="l" rtl="0" fontAlgn="base">
        <a:spcBef>
          <a:spcPct val="0"/>
        </a:spcBef>
        <a:spcAft>
          <a:spcPct val="0"/>
        </a:spcAft>
        <a:defRPr sz="4500">
          <a:solidFill>
            <a:srgbClr val="FF8000"/>
          </a:solidFill>
          <a:latin typeface="Calibri" pitchFamily="80" charset="0"/>
          <a:ea typeface="ＭＳ Ｐゴシック" pitchFamily="80" charset="-128"/>
        </a:defRPr>
      </a:lvl9pPr>
    </p:titleStyle>
    <p:bodyStyle>
      <a:lvl1pPr marL="342900" indent="-342900" algn="l" rtl="0" eaLnBrk="0" fontAlgn="base" hangingPunct="0">
        <a:spcBef>
          <a:spcPct val="20000"/>
        </a:spcBef>
        <a:spcAft>
          <a:spcPct val="0"/>
        </a:spcAft>
        <a:buClr>
          <a:srgbClr val="FF8000"/>
        </a:buClr>
        <a:buFont typeface="Times" panose="02020603050405020304" pitchFamily="18" charset="0"/>
        <a:buChar char="•"/>
        <a:defRPr>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lr>
          <a:schemeClr val="tx1"/>
        </a:buClr>
        <a:defRPr>
          <a:solidFill>
            <a:schemeClr val="tx1"/>
          </a:solidFill>
          <a:latin typeface="+mn-lt"/>
          <a:ea typeface="+mn-ea"/>
        </a:defRPr>
      </a:lvl2pPr>
      <a:lvl3pPr marL="1143000" indent="-228600" algn="l" rtl="0" eaLnBrk="0" fontAlgn="base" hangingPunct="0">
        <a:spcBef>
          <a:spcPct val="20000"/>
        </a:spcBef>
        <a:spcAft>
          <a:spcPct val="0"/>
        </a:spcAft>
        <a:defRPr>
          <a:solidFill>
            <a:schemeClr val="tx1"/>
          </a:solidFill>
          <a:latin typeface="+mn-lt"/>
          <a:ea typeface="+mn-ea"/>
        </a:defRPr>
      </a:lvl3pPr>
      <a:lvl4pPr marL="1600200" indent="-228600" algn="l" rtl="0" eaLnBrk="0" fontAlgn="base" hangingPunct="0">
        <a:spcBef>
          <a:spcPct val="20000"/>
        </a:spcBef>
        <a:spcAft>
          <a:spcPct val="0"/>
        </a:spcAft>
        <a:defRPr>
          <a:solidFill>
            <a:schemeClr val="tx1"/>
          </a:solidFill>
          <a:latin typeface="+mn-lt"/>
          <a:ea typeface="+mn-ea"/>
        </a:defRPr>
      </a:lvl4pPr>
      <a:lvl5pPr marL="2057400" indent="-228600" algn="l" rtl="0" eaLnBrk="0" fontAlgn="base" hangingPunct="0">
        <a:spcBef>
          <a:spcPct val="20000"/>
        </a:spcBef>
        <a:spcAft>
          <a:spcPct val="0"/>
        </a:spcAft>
        <a:defRPr>
          <a:solidFill>
            <a:schemeClr val="tx1"/>
          </a:solidFill>
          <a:latin typeface="+mn-lt"/>
          <a:ea typeface="+mn-ea"/>
        </a:defRPr>
      </a:lvl5pPr>
      <a:lvl6pPr marL="2514600" indent="-228600" algn="l" rtl="0" fontAlgn="base">
        <a:spcBef>
          <a:spcPct val="20000"/>
        </a:spcBef>
        <a:spcAft>
          <a:spcPct val="0"/>
        </a:spcAft>
        <a:defRPr>
          <a:solidFill>
            <a:schemeClr val="tx1"/>
          </a:solidFill>
          <a:latin typeface="+mn-lt"/>
          <a:ea typeface="+mn-ea"/>
        </a:defRPr>
      </a:lvl6pPr>
      <a:lvl7pPr marL="2971800" indent="-228600" algn="l" rtl="0" fontAlgn="base">
        <a:spcBef>
          <a:spcPct val="20000"/>
        </a:spcBef>
        <a:spcAft>
          <a:spcPct val="0"/>
        </a:spcAft>
        <a:defRPr>
          <a:solidFill>
            <a:schemeClr val="tx1"/>
          </a:solidFill>
          <a:latin typeface="+mn-lt"/>
          <a:ea typeface="+mn-ea"/>
        </a:defRPr>
      </a:lvl7pPr>
      <a:lvl8pPr marL="3429000" indent="-228600" algn="l" rtl="0" fontAlgn="base">
        <a:spcBef>
          <a:spcPct val="20000"/>
        </a:spcBef>
        <a:spcAft>
          <a:spcPct val="0"/>
        </a:spcAft>
        <a:defRPr>
          <a:solidFill>
            <a:schemeClr val="tx1"/>
          </a:solidFill>
          <a:latin typeface="+mn-lt"/>
          <a:ea typeface="+mn-ea"/>
        </a:defRPr>
      </a:lvl8pPr>
      <a:lvl9pPr marL="3886200" indent="-228600" algn="l" rtl="0" fontAlgn="base">
        <a:spcBef>
          <a:spcPct val="20000"/>
        </a:spcBef>
        <a:spcAft>
          <a:spcPct val="0"/>
        </a:spcAft>
        <a:defRPr>
          <a:solidFill>
            <a:schemeClr val="tx1"/>
          </a:solidFill>
          <a:latin typeface="+mn-lt"/>
          <a:ea typeface="+mn-ea"/>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finlex.fi/fi/laki/ajantasa/1997/19971336"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Henna.liiri@nuorisoseurat.fi" TargetMode="External"/><Relationship Id="rId2" Type="http://schemas.openxmlformats.org/officeDocument/2006/relationships/hyperlink" Target="https://suomennuorisoseurat.sharepoint.com/sites/nuorisoseuraintra/jarjestotoiminta/_layouts/15/guestaccess.aspx?guestaccesstoken=d46faTkJ9BQL/QOhSGLPkgpoE%2bkObzp%2b8cvo8eWTebA%3d&amp;docid=1_1f8f738a622b04596bcc749af9b04aca8&amp;wdFormId=%7b23EB726C-9494-4E1E-960B-69B670916499%7d" TargetMode="External"/><Relationship Id="rId1" Type="http://schemas.openxmlformats.org/officeDocument/2006/relationships/slideLayout" Target="../slideLayouts/slideLayout2.xml"/><Relationship Id="rId4" Type="http://schemas.openxmlformats.org/officeDocument/2006/relationships/hyperlink" Target="mailto:merja.ilmoniemi@nuorisoseurat.fi" TargetMode="Externa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poliisi.fi/arpajaiset_ja_rahankeraystoiminta"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kstin paikkamerkki 1">
            <a:extLst>
              <a:ext uri="{FF2B5EF4-FFF2-40B4-BE49-F238E27FC236}">
                <a16:creationId xmlns:a16="http://schemas.microsoft.com/office/drawing/2014/main" id="{88209669-338C-4032-96F5-5B353DE4E966}"/>
              </a:ext>
            </a:extLst>
          </p:cNvPr>
          <p:cNvSpPr>
            <a:spLocks noGrp="1"/>
          </p:cNvSpPr>
          <p:nvPr>
            <p:ph type="body" idx="1"/>
          </p:nvPr>
        </p:nvSpPr>
        <p:spPr>
          <a:xfrm>
            <a:off x="755650" y="3573463"/>
            <a:ext cx="7772400" cy="1500187"/>
          </a:xfrm>
        </p:spPr>
        <p:txBody>
          <a:bodyPr/>
          <a:lstStyle/>
          <a:p>
            <a:endParaRPr lang="fi-FI" altLang="fi-FI" dirty="0">
              <a:cs typeface="Calibri"/>
            </a:endParaRPr>
          </a:p>
          <a:p>
            <a:endParaRPr lang="fi-FI" altLang="fi-FI" dirty="0">
              <a:cs typeface="Calibri"/>
            </a:endParaRPr>
          </a:p>
        </p:txBody>
      </p:sp>
      <p:sp>
        <p:nvSpPr>
          <p:cNvPr id="4099" name="Otsikko 2">
            <a:extLst>
              <a:ext uri="{FF2B5EF4-FFF2-40B4-BE49-F238E27FC236}">
                <a16:creationId xmlns:a16="http://schemas.microsoft.com/office/drawing/2014/main" id="{E538E870-8B4A-49D2-8EF2-646C8BDDC82A}"/>
              </a:ext>
            </a:extLst>
          </p:cNvPr>
          <p:cNvSpPr>
            <a:spLocks noGrp="1"/>
          </p:cNvSpPr>
          <p:nvPr>
            <p:ph type="title"/>
          </p:nvPr>
        </p:nvSpPr>
        <p:spPr>
          <a:xfrm>
            <a:off x="755650" y="2886739"/>
            <a:ext cx="7298698" cy="542519"/>
          </a:xfrm>
        </p:spPr>
        <p:txBody>
          <a:bodyPr/>
          <a:lstStyle/>
          <a:p>
            <a:r>
              <a:rPr lang="fi-FI" altLang="fi-FI" dirty="0">
                <a:cs typeface="Calibri"/>
              </a:rPr>
              <a:t>-webinaari, osa II </a:t>
            </a:r>
            <a:br>
              <a:rPr lang="fi-FI" altLang="fi-FI" dirty="0">
                <a:cs typeface="Calibri"/>
              </a:rPr>
            </a:br>
            <a:r>
              <a:rPr lang="fi-FI" altLang="fi-FI" dirty="0">
                <a:cs typeface="Calibri"/>
              </a:rPr>
              <a:t>Talous</a:t>
            </a:r>
          </a:p>
        </p:txBody>
      </p:sp>
      <p:pic>
        <p:nvPicPr>
          <p:cNvPr id="2" name="Kuva 2">
            <a:extLst>
              <a:ext uri="{FF2B5EF4-FFF2-40B4-BE49-F238E27FC236}">
                <a16:creationId xmlns:a16="http://schemas.microsoft.com/office/drawing/2014/main" id="{C6F72807-9F2B-453F-84EC-32ED552AFD78}"/>
              </a:ext>
            </a:extLst>
          </p:cNvPr>
          <p:cNvPicPr>
            <a:picLocks noChangeAspect="1"/>
          </p:cNvPicPr>
          <p:nvPr/>
        </p:nvPicPr>
        <p:blipFill>
          <a:blip r:embed="rId2"/>
          <a:stretch>
            <a:fillRect/>
          </a:stretch>
        </p:blipFill>
        <p:spPr>
          <a:xfrm>
            <a:off x="1419447" y="1685967"/>
            <a:ext cx="6562060" cy="1138039"/>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Yleishyödyllisyys</a:t>
            </a:r>
          </a:p>
        </p:txBody>
      </p:sp>
      <p:sp>
        <p:nvSpPr>
          <p:cNvPr id="3" name="Sisällön paikkamerkki 2"/>
          <p:cNvSpPr>
            <a:spLocks noGrp="1"/>
          </p:cNvSpPr>
          <p:nvPr>
            <p:ph idx="1"/>
          </p:nvPr>
        </p:nvSpPr>
        <p:spPr/>
        <p:txBody>
          <a:bodyPr/>
          <a:lstStyle/>
          <a:p>
            <a:r>
              <a:rPr lang="fi-FI" dirty="0"/>
              <a:t>Yleishyödyllinen yhteisö ei saa suhteettoman suuressa määrin rahastoida tulojaan, vaan niitä on vuosittain käytettävä yhteisön yleishyödyllisen tarkoituksen toteuttamiseen.</a:t>
            </a:r>
          </a:p>
          <a:p>
            <a:r>
              <a:rPr lang="fi-FI" dirty="0"/>
              <a:t>Pieni jäsenmäärä ei estä yhteisöä olemasta yleishyödyllinen, jos toiminta on tosiasiallisesti ulospäin suuntautuvaa ja yhteisö on avoin kaikille tai ainakin suurelle joukolle. Tällöin jäsenyyttä ei pyritä aktiivisin toimin rajoittamaan.</a:t>
            </a:r>
          </a:p>
          <a:p>
            <a:r>
              <a:rPr lang="fi-FI" dirty="0"/>
              <a:t>Yleishyödyllinen yhteisö voi maksaa kohtuullisen suuruista palkkaa yhteisön hyväksi työtä tekeville. Palkanmaksu ei saa kuitenkaan olla keskeisintä yhteisön toiminnassa ts. yhteisö ei voi olla perustettu tai toimia vain tietyn henkilön tai tiettyjen henkilöiden palkkaamiseksi tai näiden toimeentulon turvaamiseksi.</a:t>
            </a:r>
          </a:p>
          <a:p>
            <a:r>
              <a:rPr lang="fi-FI" dirty="0"/>
              <a:t>Laissa tarkoitetun taloudellisen edun antamista on sekin, että yhteisön tarkoituksena on sen jäsenten kustannusten minimointi. Jäsenet voivat kuitenkin saada etua yhteisöltä esimerkiksi jäsenpalvelujen ja jäsenalennusten muodossa silloin, kun edun antaminen liittyy läheisesti yhteisön toimintaan ja etua voidaan pitää tavanomaisena ja kohtuullisena. </a:t>
            </a:r>
          </a:p>
          <a:p>
            <a:endParaRPr lang="fi-FI" dirty="0"/>
          </a:p>
        </p:txBody>
      </p:sp>
    </p:spTree>
    <p:extLst>
      <p:ext uri="{BB962C8B-B14F-4D97-AF65-F5344CB8AC3E}">
        <p14:creationId xmlns:p14="http://schemas.microsoft.com/office/powerpoint/2010/main" val="14322096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Veronalainen elinkeinotoiminta</a:t>
            </a:r>
          </a:p>
        </p:txBody>
      </p:sp>
      <p:sp>
        <p:nvSpPr>
          <p:cNvPr id="3" name="Sisällön paikkamerkki 2"/>
          <p:cNvSpPr>
            <a:spLocks noGrp="1"/>
          </p:cNvSpPr>
          <p:nvPr>
            <p:ph idx="1"/>
          </p:nvPr>
        </p:nvSpPr>
        <p:spPr>
          <a:xfrm>
            <a:off x="685800" y="1628800"/>
            <a:ext cx="7772400" cy="4032225"/>
          </a:xfrm>
        </p:spPr>
        <p:txBody>
          <a:bodyPr/>
          <a:lstStyle/>
          <a:p>
            <a:r>
              <a:rPr lang="fi-FI" dirty="0"/>
              <a:t>Veronalaiseksi elinkeinotoiminnaksi yhdistysten toiminnassa katsottu mm.:</a:t>
            </a:r>
          </a:p>
          <a:p>
            <a:pPr marL="800100" lvl="1" indent="-342900">
              <a:buFont typeface="Wingdings" panose="05000000000000000000" pitchFamily="2" charset="2"/>
              <a:buChar char="Ø"/>
            </a:pPr>
            <a:r>
              <a:rPr lang="fi-FI" dirty="0"/>
              <a:t>Urheiluseuran kioskitoiminta</a:t>
            </a:r>
          </a:p>
          <a:p>
            <a:pPr marL="800100" lvl="1" indent="-342900">
              <a:buFont typeface="Wingdings" panose="05000000000000000000" pitchFamily="2" charset="2"/>
              <a:buChar char="Ø"/>
            </a:pPr>
            <a:r>
              <a:rPr lang="fi-FI" dirty="0"/>
              <a:t>Kunnalle tapahtuvaa palvelunmyyntitoimintaa</a:t>
            </a:r>
          </a:p>
          <a:p>
            <a:pPr marL="800100" lvl="1" indent="-342900">
              <a:buFont typeface="Wingdings" panose="05000000000000000000" pitchFamily="2" charset="2"/>
              <a:buChar char="Ø"/>
            </a:pPr>
            <a:r>
              <a:rPr lang="fi-FI" dirty="0"/>
              <a:t>Muuhun kuin yleiseen tai yleishyödylliseen tarkoitukseen käytetyn kiinteistön tulosta</a:t>
            </a:r>
          </a:p>
          <a:p>
            <a:pPr marL="800100" lvl="1" indent="-342900">
              <a:buFont typeface="Wingdings" panose="05000000000000000000" pitchFamily="2" charset="2"/>
              <a:buChar char="Ø"/>
            </a:pPr>
            <a:r>
              <a:rPr lang="fi-FI" dirty="0"/>
              <a:t>Festivaalitoimintaa (jota rahoitetaan lippu ja muilla festivaalitoiminnasta saaduilla tuloilla)</a:t>
            </a:r>
          </a:p>
          <a:p>
            <a:pPr marL="800100" lvl="1" indent="-342900">
              <a:buFont typeface="Wingdings" panose="05000000000000000000" pitchFamily="2" charset="2"/>
              <a:buChar char="Ø"/>
            </a:pPr>
            <a:r>
              <a:rPr lang="fi-FI" dirty="0"/>
              <a:t>Ammattiurheilutoimintaan keskittyminen</a:t>
            </a:r>
          </a:p>
          <a:p>
            <a:r>
              <a:rPr lang="fi-FI" dirty="0"/>
              <a:t>Yleishyödyllinen yhteisö on tuloverolain 23 §:n mukaan verovelvollinen saamastaan</a:t>
            </a:r>
          </a:p>
          <a:p>
            <a:pPr lvl="1">
              <a:buFont typeface="Wingdings" panose="05000000000000000000" pitchFamily="2" charset="2"/>
              <a:buChar char="Ø"/>
            </a:pPr>
            <a:r>
              <a:rPr lang="fi-FI" dirty="0"/>
              <a:t>Elinkeinotulosta</a:t>
            </a:r>
          </a:p>
          <a:p>
            <a:pPr lvl="1">
              <a:buFont typeface="Wingdings" panose="05000000000000000000" pitchFamily="2" charset="2"/>
              <a:buChar char="Ø"/>
            </a:pPr>
            <a:r>
              <a:rPr lang="fi-FI" dirty="0"/>
              <a:t>muuhun kuin yleiseen tai yleishyödylliseen tarkoitukseen käytetyn kiinteistön tai kiinteistön osan tuottamasta tulosta</a:t>
            </a:r>
          </a:p>
          <a:p>
            <a:pPr>
              <a:buFont typeface="Arial" panose="020B0604020202020204" pitchFamily="34" charset="0"/>
              <a:buChar char="•"/>
            </a:pPr>
            <a:r>
              <a:rPr lang="fi-FI" dirty="0"/>
              <a:t>Muista, että vaikka toiminta ei olisi kannattavaa, se voi olla veronalaista elinkeinotoimintaa</a:t>
            </a:r>
          </a:p>
          <a:p>
            <a:endParaRPr lang="fi-FI" dirty="0"/>
          </a:p>
          <a:p>
            <a:endParaRPr lang="fi-FI" dirty="0"/>
          </a:p>
        </p:txBody>
      </p:sp>
    </p:spTree>
    <p:extLst>
      <p:ext uri="{BB962C8B-B14F-4D97-AF65-F5344CB8AC3E}">
        <p14:creationId xmlns:p14="http://schemas.microsoft.com/office/powerpoint/2010/main" val="38336446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Verovapaat tulot (vero.fi)</a:t>
            </a:r>
          </a:p>
        </p:txBody>
      </p:sp>
      <p:sp>
        <p:nvSpPr>
          <p:cNvPr id="3" name="Sisällön paikkamerkki 2"/>
          <p:cNvSpPr>
            <a:spLocks noGrp="1"/>
          </p:cNvSpPr>
          <p:nvPr>
            <p:ph idx="1"/>
          </p:nvPr>
        </p:nvSpPr>
        <p:spPr/>
        <p:txBody>
          <a:bodyPr numCol="3"/>
          <a:lstStyle/>
          <a:p>
            <a:r>
              <a:rPr lang="fi-FI" sz="1400" dirty="0"/>
              <a:t>jäsenmaksut</a:t>
            </a:r>
          </a:p>
          <a:p>
            <a:r>
              <a:rPr lang="fi-FI" sz="1400" dirty="0"/>
              <a:t>osingot</a:t>
            </a:r>
          </a:p>
          <a:p>
            <a:r>
              <a:rPr lang="fi-FI" sz="1400" dirty="0"/>
              <a:t>korot</a:t>
            </a:r>
          </a:p>
          <a:p>
            <a:r>
              <a:rPr lang="fi-FI" sz="1400" dirty="0"/>
              <a:t>vuokratulot osakehuoneistosta</a:t>
            </a:r>
          </a:p>
          <a:p>
            <a:r>
              <a:rPr lang="fi-FI" sz="1400" dirty="0"/>
              <a:t>siirtokelvottomalla vuokrasopimuksella vuokratulla tontilla olevan rakennuksen edelleen vuokraamisesta saatu tulo</a:t>
            </a:r>
          </a:p>
          <a:p>
            <a:r>
              <a:rPr lang="fi-FI" sz="1400" dirty="0"/>
              <a:t>lahjoitukset sekä</a:t>
            </a:r>
          </a:p>
          <a:p>
            <a:r>
              <a:rPr lang="fi-FI" sz="1400" dirty="0"/>
              <a:t>luovutusvoitot muusta kuin elinkeinotoimintaan kuuluvasta omaisuudesta</a:t>
            </a:r>
          </a:p>
          <a:p>
            <a:r>
              <a:rPr lang="fi-FI" sz="1400" dirty="0"/>
              <a:t>Yleishyödyllisen yhteisön laajakin arvopaperisijoittaminen on lähtökohtaisesti sen verovapaata tuloa</a:t>
            </a:r>
          </a:p>
          <a:p>
            <a:r>
              <a:rPr lang="fi-FI" sz="1400" dirty="0"/>
              <a:t>yhteisön toimintansa rahoittamiseksi järjestämistä arpajaisista, myyjäisistä, urheilukilpailuista, tanssi- ja muista huvitilaisuuksista, tavarankeräyksestä ja muusta niihin verrattavasta toiminnasta eikä edellä mainittujen tilaisuuksien yhteydessä harjoitetusta tarjoilu-, myynti- ja muusta sellaisesta toiminnasta saatu tulo</a:t>
            </a:r>
          </a:p>
          <a:p>
            <a:r>
              <a:rPr lang="fi-FI" sz="1400" dirty="0"/>
              <a:t>jäsenlehdistä ja muista yhteisön toimintaa välittömästi palvelevista julkaisuista saatu tulo</a:t>
            </a:r>
          </a:p>
          <a:p>
            <a:r>
              <a:rPr lang="fi-FI" sz="1400" dirty="0"/>
              <a:t>adressien, merkkien, korttien, viirien tai muiden sellaisten hyödykkeiden myynnin muodossa suoritetusta varojenkeräyksestä saatu tulo</a:t>
            </a:r>
          </a:p>
          <a:p>
            <a:r>
              <a:rPr lang="fi-FI" sz="1400" dirty="0"/>
              <a:t>sairaaloissa, vajaamielislaitoksissa, rangaistus- tai työlaitoksissa, vanhainkodeissa, invalidihuoltolaitoksissa tai muissa sellaisissa huoltolaitoksissa ja huoltoloissa hoito-, askartelu- tai opetustarkoituksessa valmistettujen tuotteiden myynnistä tai tällaisessa tarkoituksessa suoritetuista palveluksista saatu tulo</a:t>
            </a:r>
          </a:p>
          <a:p>
            <a:r>
              <a:rPr lang="fi-FI" sz="1400" dirty="0"/>
              <a:t>bingopelin pitämisestä saatu tulo.</a:t>
            </a:r>
          </a:p>
          <a:p>
            <a:r>
              <a:rPr lang="fi-FI" sz="1400" dirty="0"/>
              <a:t>Yleishyödyllisen yhteisön toimintansa rahoittamiseksi järjestämästä TVL 23.3 §:n 1 kohdassa tarkoitetusta tilaisuudesta ja sen yhteydessä harjoitetusta tarjoilu-, myynti- ja muusta sellaisesta toiminnasta saatu tulo ei ole yleishyödyllisen yhteisön elinkeinotuloa. </a:t>
            </a:r>
          </a:p>
          <a:p>
            <a:endParaRPr lang="fi-FI" sz="1400" dirty="0"/>
          </a:p>
          <a:p>
            <a:endParaRPr lang="fi-FI" sz="1400" dirty="0"/>
          </a:p>
        </p:txBody>
      </p:sp>
    </p:spTree>
    <p:extLst>
      <p:ext uri="{BB962C8B-B14F-4D97-AF65-F5344CB8AC3E}">
        <p14:creationId xmlns:p14="http://schemas.microsoft.com/office/powerpoint/2010/main" val="23652130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Otsikko 1">
            <a:extLst>
              <a:ext uri="{FF2B5EF4-FFF2-40B4-BE49-F238E27FC236}">
                <a16:creationId xmlns:a16="http://schemas.microsoft.com/office/drawing/2014/main" id="{D0EE26C2-E933-44CE-ACD2-DF24D9328DCD}"/>
              </a:ext>
            </a:extLst>
          </p:cNvPr>
          <p:cNvSpPr>
            <a:spLocks noGrp="1"/>
          </p:cNvSpPr>
          <p:nvPr>
            <p:ph type="title"/>
          </p:nvPr>
        </p:nvSpPr>
        <p:spPr/>
        <p:txBody>
          <a:bodyPr/>
          <a:lstStyle/>
          <a:p>
            <a:r>
              <a:rPr lang="fi-FI" altLang="fi-FI" dirty="0"/>
              <a:t>Kirjanpito</a:t>
            </a:r>
          </a:p>
        </p:txBody>
      </p:sp>
      <p:sp>
        <p:nvSpPr>
          <p:cNvPr id="3" name="Sisällön paikkamerkki 2">
            <a:extLst>
              <a:ext uri="{FF2B5EF4-FFF2-40B4-BE49-F238E27FC236}">
                <a16:creationId xmlns:a16="http://schemas.microsoft.com/office/drawing/2014/main" id="{694A31E0-840A-49C7-8A80-E12D53E892F9}"/>
              </a:ext>
            </a:extLst>
          </p:cNvPr>
          <p:cNvSpPr>
            <a:spLocks noGrp="1"/>
          </p:cNvSpPr>
          <p:nvPr>
            <p:ph idx="1"/>
          </p:nvPr>
        </p:nvSpPr>
        <p:spPr/>
        <p:txBody>
          <a:bodyPr/>
          <a:lstStyle/>
          <a:p>
            <a:pPr>
              <a:defRPr/>
            </a:pPr>
            <a:r>
              <a:rPr lang="fi-FI" dirty="0"/>
              <a:t>Tilikausi on 12 kk (yleensä kalenterivuosi).</a:t>
            </a:r>
          </a:p>
          <a:p>
            <a:pPr>
              <a:defRPr/>
            </a:pPr>
            <a:r>
              <a:rPr lang="fi-FI" dirty="0"/>
              <a:t>Yhdistys on kirjanpitovelvollinen </a:t>
            </a:r>
            <a:r>
              <a:rPr lang="fi-FI" dirty="0">
                <a:hlinkClick r:id="rId2"/>
              </a:rPr>
              <a:t>kirjanpitolain</a:t>
            </a:r>
            <a:r>
              <a:rPr lang="fi-FI" dirty="0"/>
              <a:t> mukaisesti. Kirjanpitovelvollisen on noudatettava hyvää kirjanpitotapaa. Kirjanpitovelvollisen on pidettävä kahdenkertaista kirjanpitoa.</a:t>
            </a:r>
          </a:p>
          <a:p>
            <a:pPr>
              <a:defRPr/>
            </a:pPr>
            <a:r>
              <a:rPr lang="fi-FI" dirty="0"/>
              <a:t>Jokaisesta tilitapahtumasta tulee olla numeroitu tosite, joka todentaa tilitapahtuman</a:t>
            </a:r>
          </a:p>
          <a:p>
            <a:pPr>
              <a:defRPr/>
            </a:pPr>
            <a:r>
              <a:rPr lang="fi-FI" dirty="0"/>
              <a:t>Kirjanpidosta tulee huolehtia henkilön, joka sen osaa. Tarvittaessa osaaminen kannattaa hankkia ulkopuoliselta taholta.</a:t>
            </a:r>
          </a:p>
          <a:p>
            <a:r>
              <a:rPr lang="fi-FI" dirty="0"/>
              <a:t>Tilinpäätös, toimintakertomus, kirjanpidot, tililuettelo sekä luettelo kirjanpidoista ja aineistoista on säilytettävä vähintään </a:t>
            </a:r>
            <a:r>
              <a:rPr lang="fi-FI" b="1" dirty="0"/>
              <a:t>10 vuotta tilikauden päättymisestä. </a:t>
            </a:r>
          </a:p>
          <a:p>
            <a:r>
              <a:rPr lang="fi-FI" dirty="0"/>
              <a:t>Tilikauden tositteet, liiketapahtumia koskeva kirjeenvaihto sekä muu kirjanpitoaineisto on säilytettävä vähintään </a:t>
            </a:r>
            <a:r>
              <a:rPr lang="fi-FI" b="1" dirty="0"/>
              <a:t>kuusi vuotta</a:t>
            </a:r>
            <a:r>
              <a:rPr lang="fi-FI" dirty="0"/>
              <a:t> </a:t>
            </a:r>
            <a:r>
              <a:rPr lang="fi-FI" b="1" dirty="0"/>
              <a:t>sen vuoden lopusta, jonka aikana tilikausi on päättynyt.</a:t>
            </a:r>
          </a:p>
        </p:txBody>
      </p:sp>
    </p:spTree>
    <p:extLst>
      <p:ext uri="{BB962C8B-B14F-4D97-AF65-F5344CB8AC3E}">
        <p14:creationId xmlns:p14="http://schemas.microsoft.com/office/powerpoint/2010/main" val="27296291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Otsikko 1">
            <a:extLst>
              <a:ext uri="{FF2B5EF4-FFF2-40B4-BE49-F238E27FC236}">
                <a16:creationId xmlns:a16="http://schemas.microsoft.com/office/drawing/2014/main" id="{17114719-A7C5-4D31-81AD-737A1A715E24}"/>
              </a:ext>
            </a:extLst>
          </p:cNvPr>
          <p:cNvSpPr>
            <a:spLocks noGrp="1"/>
          </p:cNvSpPr>
          <p:nvPr>
            <p:ph type="title"/>
          </p:nvPr>
        </p:nvSpPr>
        <p:spPr/>
        <p:txBody>
          <a:bodyPr/>
          <a:lstStyle/>
          <a:p>
            <a:r>
              <a:rPr lang="fi-FI" altLang="fi-FI"/>
              <a:t>Tilinpäätös</a:t>
            </a:r>
          </a:p>
        </p:txBody>
      </p:sp>
      <p:sp>
        <p:nvSpPr>
          <p:cNvPr id="3" name="Sisällön paikkamerkki 2">
            <a:extLst>
              <a:ext uri="{FF2B5EF4-FFF2-40B4-BE49-F238E27FC236}">
                <a16:creationId xmlns:a16="http://schemas.microsoft.com/office/drawing/2014/main" id="{73C7D31D-6ECC-4C8B-A248-0812FA9E220A}"/>
              </a:ext>
            </a:extLst>
          </p:cNvPr>
          <p:cNvSpPr>
            <a:spLocks noGrp="1"/>
          </p:cNvSpPr>
          <p:nvPr>
            <p:ph idx="1"/>
          </p:nvPr>
        </p:nvSpPr>
        <p:spPr/>
        <p:txBody>
          <a:bodyPr/>
          <a:lstStyle/>
          <a:p>
            <a:pPr marL="0" indent="0">
              <a:spcBef>
                <a:spcPct val="0"/>
              </a:spcBef>
              <a:buNone/>
              <a:defRPr/>
            </a:pPr>
            <a:r>
              <a:rPr lang="fi-FI" dirty="0"/>
              <a:t>Tilinpäätöksen tulee antaa oikea ja riittävä kuva toiminnan tuloksesta ja taloudellisesta asemasta olennaisuusperiaatteen mukaisesti ottaen huomioon kirjanpitopitovelvollisen harjoittaman toiminnan laatu ja laajuus.</a:t>
            </a:r>
          </a:p>
          <a:p>
            <a:pPr marL="0" indent="0">
              <a:spcBef>
                <a:spcPct val="0"/>
              </a:spcBef>
              <a:buNone/>
              <a:defRPr/>
            </a:pPr>
            <a:r>
              <a:rPr lang="fi-FI" dirty="0"/>
              <a:t>Tilinpäätös ja toimintakertomus on päivättävä ja kirjanpitovelvollisen on ne allekirjoitettava.</a:t>
            </a:r>
          </a:p>
          <a:p>
            <a:pPr marL="0" indent="0">
              <a:spcBef>
                <a:spcPct val="0"/>
              </a:spcBef>
              <a:buNone/>
              <a:defRPr/>
            </a:pPr>
            <a:r>
              <a:rPr lang="fi-FI" dirty="0"/>
              <a:t>Tilinpäätös on laadittava neljän kuukauden kuluttua tilikauden päättymisestä.</a:t>
            </a:r>
          </a:p>
          <a:p>
            <a:pPr>
              <a:spcBef>
                <a:spcPct val="0"/>
              </a:spcBef>
              <a:defRPr/>
            </a:pPr>
            <a:r>
              <a:rPr lang="fi-FI" altLang="fi-FI" b="1" dirty="0">
                <a:cs typeface="Arial" panose="020B0604020202020204" pitchFamily="34" charset="0"/>
              </a:rPr>
              <a:t>Tuloslaskelmasta</a:t>
            </a:r>
            <a:r>
              <a:rPr lang="fi-FI" altLang="fi-FI" dirty="0">
                <a:cs typeface="Arial" panose="020B0604020202020204" pitchFamily="34" charset="0"/>
              </a:rPr>
              <a:t> näkyvät tulot ja menot kuluneen </a:t>
            </a:r>
            <a:r>
              <a:rPr lang="fi-FI" altLang="fi-FI" i="1" dirty="0">
                <a:cs typeface="Arial" panose="020B0604020202020204" pitchFamily="34" charset="0"/>
              </a:rPr>
              <a:t>vuoden aikana</a:t>
            </a:r>
            <a:r>
              <a:rPr lang="fi-FI" altLang="fi-FI" dirty="0">
                <a:cs typeface="Arial" panose="020B0604020202020204" pitchFamily="34" charset="0"/>
              </a:rPr>
              <a:t> sekä lopputulos, riittivätkö tulot vai mentiinkö miinukselle tuon vuoden aikana.</a:t>
            </a:r>
          </a:p>
          <a:p>
            <a:pPr>
              <a:spcBef>
                <a:spcPct val="0"/>
              </a:spcBef>
              <a:defRPr/>
            </a:pPr>
            <a:r>
              <a:rPr lang="fi-FI" altLang="fi-FI" b="1" dirty="0">
                <a:cs typeface="Arial" panose="020B0604020202020204" pitchFamily="34" charset="0"/>
              </a:rPr>
              <a:t>Taseesta</a:t>
            </a:r>
            <a:r>
              <a:rPr lang="fi-FI" altLang="fi-FI" dirty="0">
                <a:cs typeface="Arial" panose="020B0604020202020204" pitchFamily="34" charset="0"/>
              </a:rPr>
              <a:t> näkyy, mikä oli tilanne vuoden </a:t>
            </a:r>
            <a:r>
              <a:rPr lang="fi-FI" altLang="fi-FI" i="1" dirty="0">
                <a:cs typeface="Arial" panose="020B0604020202020204" pitchFamily="34" charset="0"/>
              </a:rPr>
              <a:t>viimeisenä päivänä</a:t>
            </a:r>
            <a:r>
              <a:rPr lang="fi-FI" altLang="fi-FI" dirty="0">
                <a:cs typeface="Arial" panose="020B0604020202020204" pitchFamily="34" charset="0"/>
              </a:rPr>
              <a:t>: varat ja velat luetteloituina. </a:t>
            </a:r>
          </a:p>
          <a:p>
            <a:pPr>
              <a:spcBef>
                <a:spcPct val="0"/>
              </a:spcBef>
              <a:defRPr/>
            </a:pPr>
            <a:r>
              <a:rPr lang="fi-FI" altLang="fi-FI" b="1" dirty="0">
                <a:cs typeface="Arial" panose="020B0604020202020204" pitchFamily="34" charset="0"/>
              </a:rPr>
              <a:t>Tase-erittelyssä</a:t>
            </a:r>
            <a:r>
              <a:rPr lang="fi-FI" altLang="fi-FI" dirty="0">
                <a:cs typeface="Arial" panose="020B0604020202020204" pitchFamily="34" charset="0"/>
              </a:rPr>
              <a:t> ovat mm. saamiset ja velat vuoden viimeisenä päivänä eriteltyinä yksityiskohtaisesti</a:t>
            </a:r>
          </a:p>
          <a:p>
            <a:pPr>
              <a:spcBef>
                <a:spcPct val="0"/>
              </a:spcBef>
              <a:defRPr/>
            </a:pPr>
            <a:r>
              <a:rPr lang="fi-FI" altLang="fi-FI" b="1" dirty="0">
                <a:cs typeface="Arial" panose="020B0604020202020204" pitchFamily="34" charset="0"/>
              </a:rPr>
              <a:t>Päiväkirjasta</a:t>
            </a:r>
            <a:r>
              <a:rPr lang="fi-FI" altLang="fi-FI" dirty="0">
                <a:cs typeface="Arial" panose="020B0604020202020204" pitchFamily="34" charset="0"/>
              </a:rPr>
              <a:t> näkyy jokainen kirjanpidon vienti </a:t>
            </a:r>
            <a:r>
              <a:rPr lang="fi-FI" altLang="fi-FI" i="1" dirty="0">
                <a:cs typeface="Arial" panose="020B0604020202020204" pitchFamily="34" charset="0"/>
              </a:rPr>
              <a:t>päiväjärjestyksessä</a:t>
            </a:r>
            <a:endParaRPr lang="fi-FI" altLang="fi-FI" dirty="0">
              <a:cs typeface="Arial" panose="020B0604020202020204" pitchFamily="34" charset="0"/>
            </a:endParaRPr>
          </a:p>
          <a:p>
            <a:pPr>
              <a:spcBef>
                <a:spcPct val="0"/>
              </a:spcBef>
              <a:defRPr/>
            </a:pPr>
            <a:r>
              <a:rPr lang="fi-FI" altLang="fi-FI" b="1" dirty="0">
                <a:cs typeface="Arial" panose="020B0604020202020204" pitchFamily="34" charset="0"/>
              </a:rPr>
              <a:t>Pääkirjasta</a:t>
            </a:r>
            <a:r>
              <a:rPr lang="fi-FI" altLang="fi-FI" dirty="0">
                <a:cs typeface="Arial" panose="020B0604020202020204" pitchFamily="34" charset="0"/>
              </a:rPr>
              <a:t> näkyvät em. tiedot, mutta </a:t>
            </a:r>
            <a:r>
              <a:rPr lang="fi-FI" altLang="fi-FI" i="1" dirty="0">
                <a:cs typeface="Arial" panose="020B0604020202020204" pitchFamily="34" charset="0"/>
              </a:rPr>
              <a:t>ryhmiteltyinä</a:t>
            </a:r>
            <a:r>
              <a:rPr lang="fi-FI" altLang="fi-FI" dirty="0">
                <a:cs typeface="Arial" panose="020B0604020202020204" pitchFamily="34" charset="0"/>
              </a:rPr>
              <a:t> </a:t>
            </a:r>
            <a:r>
              <a:rPr lang="fi-FI" altLang="fi-FI" i="1" dirty="0">
                <a:cs typeface="Arial" panose="020B0604020202020204" pitchFamily="34" charset="0"/>
              </a:rPr>
              <a:t>tileittäin</a:t>
            </a:r>
            <a:endParaRPr lang="fi-FI" altLang="fi-FI" dirty="0">
              <a:cs typeface="Arial" panose="020B0604020202020204" pitchFamily="34" charset="0"/>
            </a:endParaRPr>
          </a:p>
          <a:p>
            <a:pPr>
              <a:spcBef>
                <a:spcPct val="0"/>
              </a:spcBef>
              <a:defRPr/>
            </a:pPr>
            <a:r>
              <a:rPr lang="fi-FI" altLang="fi-FI" b="1" dirty="0">
                <a:cs typeface="Arial" panose="020B0604020202020204" pitchFamily="34" charset="0"/>
              </a:rPr>
              <a:t>Tilikartasta </a:t>
            </a:r>
            <a:r>
              <a:rPr lang="fi-FI" altLang="fi-FI" dirty="0">
                <a:cs typeface="Arial" panose="020B0604020202020204" pitchFamily="34" charset="0"/>
              </a:rPr>
              <a:t>näkyvät yhdistyksen käyttämät tilit tilikaudella</a:t>
            </a:r>
            <a:endParaRPr lang="fi-FI" altLang="fi-FI" b="1" dirty="0">
              <a:cs typeface="Arial" panose="020B0604020202020204" pitchFamily="34" charset="0"/>
            </a:endParaRPr>
          </a:p>
          <a:p>
            <a:pPr>
              <a:defRPr/>
            </a:pPr>
            <a:endParaRPr lang="fi-FI"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Otsikko 1">
            <a:extLst>
              <a:ext uri="{FF2B5EF4-FFF2-40B4-BE49-F238E27FC236}">
                <a16:creationId xmlns:a16="http://schemas.microsoft.com/office/drawing/2014/main" id="{A0DFA4D2-D7D2-4827-80EB-A12074DA7A03}"/>
              </a:ext>
            </a:extLst>
          </p:cNvPr>
          <p:cNvSpPr>
            <a:spLocks noGrp="1"/>
          </p:cNvSpPr>
          <p:nvPr>
            <p:ph type="title"/>
          </p:nvPr>
        </p:nvSpPr>
        <p:spPr/>
        <p:txBody>
          <a:bodyPr/>
          <a:lstStyle/>
          <a:p>
            <a:r>
              <a:rPr lang="fi-FI" altLang="fi-FI" dirty="0"/>
              <a:t>Tilinpäätöksen laatiminen</a:t>
            </a:r>
          </a:p>
        </p:txBody>
      </p:sp>
      <p:sp>
        <p:nvSpPr>
          <p:cNvPr id="48131" name="Sisällön paikkamerkki 2">
            <a:extLst>
              <a:ext uri="{FF2B5EF4-FFF2-40B4-BE49-F238E27FC236}">
                <a16:creationId xmlns:a16="http://schemas.microsoft.com/office/drawing/2014/main" id="{3035ACB2-FCC1-4C7E-8775-79F8116380D3}"/>
              </a:ext>
            </a:extLst>
          </p:cNvPr>
          <p:cNvSpPr>
            <a:spLocks noGrp="1"/>
          </p:cNvSpPr>
          <p:nvPr>
            <p:ph idx="1"/>
          </p:nvPr>
        </p:nvSpPr>
        <p:spPr>
          <a:xfrm>
            <a:off x="685800" y="1551709"/>
            <a:ext cx="7772400" cy="4137025"/>
          </a:xfrm>
        </p:spPr>
        <p:txBody>
          <a:bodyPr/>
          <a:lstStyle/>
          <a:p>
            <a:pPr>
              <a:buFont typeface="+mj-lt"/>
              <a:buAutoNum type="arabicPeriod"/>
            </a:pPr>
            <a:r>
              <a:rPr lang="fi-FI" altLang="fi-FI" b="1" dirty="0"/>
              <a:t>Kirjanpitäjä/rahastonhoitaja</a:t>
            </a:r>
            <a:r>
              <a:rPr lang="fi-FI" altLang="fi-FI" dirty="0"/>
              <a:t> tekee tilinpäätöksen ja allekirjoittaa tase-erittelyn.</a:t>
            </a:r>
          </a:p>
          <a:p>
            <a:pPr>
              <a:buFont typeface="+mj-lt"/>
              <a:buAutoNum type="arabicPeriod"/>
            </a:pPr>
            <a:r>
              <a:rPr lang="fi-FI" altLang="fi-FI" b="1" dirty="0"/>
              <a:t>Johtokunta</a:t>
            </a:r>
            <a:r>
              <a:rPr lang="fi-FI" altLang="fi-FI" dirty="0"/>
              <a:t> pitää kokouksen, jossa hyväksyy ja allekirjoittaa taseen sekä myös täydentää ja hyväksyy vuosikertomuksen vuosikokoukselle esitettäväksi.</a:t>
            </a:r>
          </a:p>
          <a:p>
            <a:pPr>
              <a:buFont typeface="+mj-lt"/>
              <a:buAutoNum type="arabicPeriod"/>
            </a:pPr>
            <a:r>
              <a:rPr lang="fi-FI" altLang="fi-FI" b="1" dirty="0"/>
              <a:t>Kirjanpitäjä/rahastonhoitaja</a:t>
            </a:r>
            <a:r>
              <a:rPr lang="fi-FI" altLang="fi-FI" dirty="0"/>
              <a:t> sitoo tilinpäätösasiakirjat </a:t>
            </a:r>
          </a:p>
          <a:p>
            <a:pPr>
              <a:buFont typeface="+mj-lt"/>
              <a:buAutoNum type="arabicPeriod"/>
            </a:pPr>
            <a:r>
              <a:rPr lang="fi-FI" altLang="fi-FI" b="1" dirty="0"/>
              <a:t>Tilintarkastajalle</a:t>
            </a:r>
            <a:r>
              <a:rPr lang="fi-FI" altLang="fi-FI" dirty="0"/>
              <a:t> viedään em. tasekirja ja vuosikertomus, kuittimappi, edellisen vuoden tilinpäätös, yhdistyksen vuosikokousten pöytäkirjat ja hallituksen kokousten pöytäkirjat yhdistyksen säännöissä määrätyn ajan mukaisesti.</a:t>
            </a:r>
          </a:p>
          <a:p>
            <a:pPr>
              <a:buFont typeface="+mj-lt"/>
              <a:buAutoNum type="arabicPeriod"/>
            </a:pPr>
            <a:r>
              <a:rPr lang="fi-FI" altLang="fi-FI" b="1" dirty="0"/>
              <a:t>Vuosikokous</a:t>
            </a:r>
            <a:r>
              <a:rPr lang="fi-FI" altLang="fi-FI" dirty="0"/>
              <a:t> vahvistaa tilinpäätöksen ja myöntää tili- ja vastuuvapauden.</a:t>
            </a:r>
          </a:p>
          <a:p>
            <a:endParaRPr lang="fi-FI" altLang="fi-FI"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Otsikko 1">
            <a:extLst>
              <a:ext uri="{FF2B5EF4-FFF2-40B4-BE49-F238E27FC236}">
                <a16:creationId xmlns:a16="http://schemas.microsoft.com/office/drawing/2014/main" id="{D566FF8D-8A16-4857-B66C-A84A1A2AEA31}"/>
              </a:ext>
            </a:extLst>
          </p:cNvPr>
          <p:cNvSpPr>
            <a:spLocks noGrp="1"/>
          </p:cNvSpPr>
          <p:nvPr>
            <p:ph type="title"/>
          </p:nvPr>
        </p:nvSpPr>
        <p:spPr/>
        <p:txBody>
          <a:bodyPr/>
          <a:lstStyle/>
          <a:p>
            <a:r>
              <a:rPr lang="fi-FI" altLang="fi-FI" dirty="0"/>
              <a:t>Tilinpäätöksen lukeminen</a:t>
            </a:r>
          </a:p>
        </p:txBody>
      </p:sp>
      <p:sp>
        <p:nvSpPr>
          <p:cNvPr id="50179" name="Sisällön paikkamerkki 2">
            <a:extLst>
              <a:ext uri="{FF2B5EF4-FFF2-40B4-BE49-F238E27FC236}">
                <a16:creationId xmlns:a16="http://schemas.microsoft.com/office/drawing/2014/main" id="{737B9B72-76BB-48B9-B691-DC80C0BFBBF9}"/>
              </a:ext>
            </a:extLst>
          </p:cNvPr>
          <p:cNvSpPr>
            <a:spLocks noGrp="1"/>
          </p:cNvSpPr>
          <p:nvPr>
            <p:ph idx="1"/>
          </p:nvPr>
        </p:nvSpPr>
        <p:spPr>
          <a:xfrm>
            <a:off x="685800" y="1484784"/>
            <a:ext cx="7772400" cy="4137025"/>
          </a:xfrm>
        </p:spPr>
        <p:txBody>
          <a:bodyPr/>
          <a:lstStyle/>
          <a:p>
            <a:r>
              <a:rPr lang="fi-FI" altLang="fi-FI" dirty="0"/>
              <a:t>Tuloslaskelmassa katso ensin, mitä jää viivan alle (tulos)</a:t>
            </a:r>
          </a:p>
          <a:p>
            <a:pPr lvl="1">
              <a:buFont typeface="Wingdings" panose="05000000000000000000" pitchFamily="2" charset="2"/>
              <a:buChar char="Ø"/>
            </a:pPr>
            <a:r>
              <a:rPr lang="fi-FI" altLang="fi-FI" b="1" dirty="0"/>
              <a:t>Tilikauden tuloksen </a:t>
            </a:r>
            <a:r>
              <a:rPr lang="fi-FI" altLang="fi-FI" dirty="0"/>
              <a:t>lisäksi on hyvä katsoa suuria muutoksia suhteessa talousarvioon ja pyytää niistä selvitystä. Niissä on myös todennäköisesti syy yllättävään tulokseen</a:t>
            </a:r>
          </a:p>
          <a:p>
            <a:pPr marL="1200150" lvl="2" indent="-285750">
              <a:buFont typeface="Wingdings" panose="05000000000000000000" pitchFamily="2" charset="2"/>
              <a:buChar char="v"/>
            </a:pPr>
            <a:r>
              <a:rPr lang="fi-FI" altLang="fi-FI" sz="1400" dirty="0"/>
              <a:t>Positiivinen tulos = tuloja enemmän kuin menoja = ylijäämäinen</a:t>
            </a:r>
          </a:p>
          <a:p>
            <a:pPr marL="1200150" lvl="2" indent="-285750">
              <a:buFont typeface="Wingdings" panose="05000000000000000000" pitchFamily="2" charset="2"/>
              <a:buChar char="v"/>
            </a:pPr>
            <a:r>
              <a:rPr lang="fi-FI" altLang="fi-FI" sz="1400" dirty="0"/>
              <a:t>Negatiivinen tulos = menoja enemmän kuin tuloja = alijäämäinen</a:t>
            </a:r>
          </a:p>
          <a:p>
            <a:r>
              <a:rPr lang="fi-FI" altLang="fi-FI" dirty="0"/>
              <a:t>Tase menee tasan (sama luku)</a:t>
            </a:r>
          </a:p>
          <a:p>
            <a:pPr lvl="1">
              <a:buFont typeface="Wingdings" panose="05000000000000000000" pitchFamily="2" charset="2"/>
              <a:buChar char="Ø"/>
            </a:pPr>
            <a:r>
              <a:rPr lang="fi-FI" altLang="fi-FI" dirty="0"/>
              <a:t>Varallisuus-puoliskon nimi on vastaavaa</a:t>
            </a:r>
          </a:p>
          <a:p>
            <a:pPr marL="1200150" lvl="2" indent="-285750">
              <a:buFont typeface="Wingdings" panose="05000000000000000000" pitchFamily="2" charset="2"/>
              <a:buChar char="v"/>
            </a:pPr>
            <a:r>
              <a:rPr lang="fi-FI" altLang="fi-FI" sz="1400" dirty="0"/>
              <a:t>Oma pääoma</a:t>
            </a:r>
          </a:p>
          <a:p>
            <a:pPr marL="1200150" lvl="2" indent="-285750">
              <a:buFont typeface="Wingdings" panose="05000000000000000000" pitchFamily="2" charset="2"/>
              <a:buChar char="v"/>
            </a:pPr>
            <a:r>
              <a:rPr lang="fi-FI" altLang="fi-FI" sz="1400" dirty="0"/>
              <a:t>Vieras pääoma (luotto, velat)</a:t>
            </a:r>
          </a:p>
          <a:p>
            <a:pPr lvl="1">
              <a:buFont typeface="Wingdings" panose="05000000000000000000" pitchFamily="2" charset="2"/>
              <a:buChar char="Ø"/>
            </a:pPr>
            <a:r>
              <a:rPr lang="fi-FI" altLang="fi-FI" dirty="0"/>
              <a:t>Rahoitus-puoliskon nimi vastattavaa</a:t>
            </a:r>
          </a:p>
          <a:p>
            <a:pPr lvl="1">
              <a:buFont typeface="Wingdings" panose="05000000000000000000" pitchFamily="2" charset="2"/>
              <a:buChar char="Ø"/>
            </a:pPr>
            <a:r>
              <a:rPr lang="fi-FI" altLang="fi-FI" b="1" dirty="0"/>
              <a:t>TÄRKEIN LUKU TASEESSA ON OMAN PÄÄOMAN MÄÄRÄ</a:t>
            </a:r>
          </a:p>
          <a:p>
            <a:pPr lvl="2">
              <a:buFont typeface="Wingdings" panose="05000000000000000000" pitchFamily="2" charset="2"/>
              <a:buChar char="Ø"/>
            </a:pPr>
            <a:r>
              <a:rPr lang="fi-FI" altLang="fi-FI" dirty="0"/>
              <a:t> voi olla miinus-merkkinen, jos on ollut alijäämäisiä tilinpäätöksiä</a:t>
            </a:r>
          </a:p>
          <a:p>
            <a:pPr>
              <a:buFont typeface="Arial" panose="020B0604020202020204" pitchFamily="34" charset="0"/>
              <a:buChar char="•"/>
            </a:pPr>
            <a:r>
              <a:rPr lang="fi-FI" altLang="fi-FI" dirty="0"/>
              <a:t>Tilinpäätöstä kannattaa verrata talousarvion lisäksi myös edellisen tilikauden tilinpäätökseen – onko kehitys ollut positiivista vai negatiivista ja miksi</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Apuja taloudenhoitoon</a:t>
            </a:r>
          </a:p>
        </p:txBody>
      </p:sp>
      <p:sp>
        <p:nvSpPr>
          <p:cNvPr id="3" name="Sisällön paikkamerkki 2"/>
          <p:cNvSpPr>
            <a:spLocks noGrp="1"/>
          </p:cNvSpPr>
          <p:nvPr>
            <p:ph idx="1"/>
          </p:nvPr>
        </p:nvSpPr>
        <p:spPr/>
        <p:txBody>
          <a:bodyPr/>
          <a:lstStyle/>
          <a:p>
            <a:r>
              <a:rPr lang="fi-FI" dirty="0"/>
              <a:t>Nuorisoseurarekisteri</a:t>
            </a:r>
          </a:p>
          <a:p>
            <a:pPr lvl="1">
              <a:buFont typeface="Wingdings" panose="05000000000000000000" pitchFamily="2" charset="2"/>
              <a:buChar char="Ø"/>
            </a:pPr>
            <a:r>
              <a:rPr lang="fi-FI" dirty="0"/>
              <a:t>Jäsenmaksu- ja toimintaryhmälaskutus</a:t>
            </a:r>
          </a:p>
          <a:p>
            <a:pPr>
              <a:buFont typeface="Arial" panose="020B0604020202020204" pitchFamily="34" charset="0"/>
              <a:buChar char="•"/>
            </a:pPr>
            <a:r>
              <a:rPr lang="fi-FI" dirty="0"/>
              <a:t>Puoti -verkkokauppa </a:t>
            </a:r>
          </a:p>
          <a:p>
            <a:pPr lvl="1">
              <a:buFont typeface="Wingdings" panose="05000000000000000000" pitchFamily="2" charset="2"/>
              <a:buChar char="Ø"/>
            </a:pPr>
            <a:r>
              <a:rPr lang="fi-FI" dirty="0"/>
              <a:t>tapahtumien lipunmyyntiin</a:t>
            </a:r>
          </a:p>
          <a:p>
            <a:r>
              <a:rPr lang="fi-FI" dirty="0"/>
              <a:t>Kansalaisfoorumi</a:t>
            </a:r>
          </a:p>
          <a:p>
            <a:pPr lvl="1">
              <a:buFont typeface="Wingdings" panose="05000000000000000000" pitchFamily="2" charset="2"/>
              <a:buChar char="Ø"/>
            </a:pPr>
            <a:r>
              <a:rPr lang="fi-FI" dirty="0"/>
              <a:t>Opinto- ja kurssitoiminnan rahoitukseen</a:t>
            </a:r>
          </a:p>
          <a:p>
            <a:pPr lvl="1">
              <a:buFont typeface="Wingdings" panose="05000000000000000000" pitchFamily="2" charset="2"/>
              <a:buChar char="Ø"/>
            </a:pPr>
            <a:r>
              <a:rPr lang="fi-FI" dirty="0"/>
              <a:t>Tarvittaessa myös kouluttajan palkanmaksu</a:t>
            </a:r>
          </a:p>
          <a:p>
            <a:pPr>
              <a:buFont typeface="Arial" panose="020B0604020202020204" pitchFamily="34" charset="0"/>
              <a:buChar char="•"/>
            </a:pPr>
            <a:r>
              <a:rPr lang="fi-FI" dirty="0"/>
              <a:t>Varainhankinta</a:t>
            </a:r>
          </a:p>
          <a:p>
            <a:pPr lvl="1">
              <a:buFont typeface="Wingdings" panose="05000000000000000000" pitchFamily="2" charset="2"/>
              <a:buChar char="Ø"/>
            </a:pPr>
            <a:r>
              <a:rPr lang="fi-FI" dirty="0"/>
              <a:t>Nuorisoseuralehden mainosmyynti</a:t>
            </a:r>
          </a:p>
          <a:p>
            <a:pPr lvl="1">
              <a:buFont typeface="Wingdings" panose="05000000000000000000" pitchFamily="2" charset="2"/>
              <a:buChar char="Ø"/>
            </a:pPr>
            <a:r>
              <a:rPr lang="fi-FI" dirty="0"/>
              <a:t>Oppi &amp; Ilo tuotemyynti</a:t>
            </a:r>
          </a:p>
          <a:p>
            <a:pPr lvl="1">
              <a:buFont typeface="Wingdings" panose="05000000000000000000" pitchFamily="2" charset="2"/>
              <a:buChar char="Ø"/>
            </a:pPr>
            <a:r>
              <a:rPr lang="fi-FI" dirty="0"/>
              <a:t>Kampanjat ja arpajaiset ym.</a:t>
            </a:r>
          </a:p>
          <a:p>
            <a:pPr>
              <a:buFont typeface="Wingdings" panose="05000000000000000000" pitchFamily="2" charset="2"/>
              <a:buChar char="Ø"/>
            </a:pPr>
            <a:endParaRPr lang="fi-FI" dirty="0"/>
          </a:p>
        </p:txBody>
      </p:sp>
    </p:spTree>
    <p:extLst>
      <p:ext uri="{BB962C8B-B14F-4D97-AF65-F5344CB8AC3E}">
        <p14:creationId xmlns:p14="http://schemas.microsoft.com/office/powerpoint/2010/main" val="24333617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Kiitos!</a:t>
            </a:r>
          </a:p>
        </p:txBody>
      </p:sp>
      <p:sp>
        <p:nvSpPr>
          <p:cNvPr id="3" name="Sisällön paikkamerkki 2"/>
          <p:cNvSpPr>
            <a:spLocks noGrp="1"/>
          </p:cNvSpPr>
          <p:nvPr>
            <p:ph idx="1"/>
          </p:nvPr>
        </p:nvSpPr>
        <p:spPr/>
        <p:txBody>
          <a:bodyPr/>
          <a:lstStyle/>
          <a:p>
            <a:pPr marL="0" indent="0">
              <a:buNone/>
            </a:pPr>
            <a:r>
              <a:rPr lang="fi-FI" dirty="0"/>
              <a:t>Kysymyksiä?</a:t>
            </a:r>
          </a:p>
          <a:p>
            <a:pPr marL="0" indent="0">
              <a:buNone/>
            </a:pPr>
            <a:r>
              <a:rPr lang="fi-FI" dirty="0">
                <a:hlinkClick r:id="rId2"/>
              </a:rPr>
              <a:t>&gt;&gt; Anna palautetta </a:t>
            </a:r>
            <a:r>
              <a:rPr lang="fi-FI" dirty="0" err="1">
                <a:hlinkClick r:id="rId2"/>
              </a:rPr>
              <a:t>webinaarista</a:t>
            </a:r>
            <a:endParaRPr lang="fi-FI" dirty="0"/>
          </a:p>
          <a:p>
            <a:pPr marL="0" indent="0">
              <a:buNone/>
            </a:pPr>
            <a:endParaRPr lang="fi-FI" dirty="0"/>
          </a:p>
          <a:p>
            <a:pPr marL="0" indent="0">
              <a:buNone/>
            </a:pPr>
            <a:r>
              <a:rPr lang="fi-FI" dirty="0"/>
              <a:t>Henna Liiri</a:t>
            </a:r>
          </a:p>
          <a:p>
            <a:pPr marL="0" indent="0">
              <a:buNone/>
            </a:pPr>
            <a:r>
              <a:rPr lang="fi-FI" dirty="0">
                <a:hlinkClick r:id="rId3"/>
              </a:rPr>
              <a:t>Henna.liiri@nuorisoseurat.fi</a:t>
            </a:r>
            <a:endParaRPr lang="fi-FI" dirty="0"/>
          </a:p>
          <a:p>
            <a:pPr marL="0" indent="0">
              <a:buNone/>
            </a:pPr>
            <a:r>
              <a:rPr lang="fi-FI" dirty="0"/>
              <a:t>044 207 3072</a:t>
            </a:r>
          </a:p>
          <a:p>
            <a:pPr marL="0" indent="0">
              <a:buNone/>
            </a:pPr>
            <a:endParaRPr lang="fi-FI" dirty="0"/>
          </a:p>
          <a:p>
            <a:pPr marL="0" indent="0">
              <a:buNone/>
            </a:pPr>
            <a:r>
              <a:rPr lang="fi-FI" dirty="0"/>
              <a:t>Merja Ilmoniemi</a:t>
            </a:r>
          </a:p>
          <a:p>
            <a:pPr marL="0" indent="0">
              <a:buNone/>
            </a:pPr>
            <a:r>
              <a:rPr lang="fi-FI" dirty="0"/>
              <a:t>044 058 7470</a:t>
            </a:r>
          </a:p>
          <a:p>
            <a:pPr marL="0" indent="0">
              <a:buNone/>
            </a:pPr>
            <a:r>
              <a:rPr lang="fi-FI" dirty="0">
                <a:hlinkClick r:id="rId4"/>
              </a:rPr>
              <a:t>merja.ilmoniemi@nuorisoseurat.fi</a:t>
            </a:r>
            <a:endParaRPr lang="fi-FI" dirty="0"/>
          </a:p>
          <a:p>
            <a:pPr marL="0" indent="0">
              <a:buNone/>
            </a:pPr>
            <a:endParaRPr lang="fi-FI" dirty="0"/>
          </a:p>
        </p:txBody>
      </p:sp>
    </p:spTree>
    <p:extLst>
      <p:ext uri="{BB962C8B-B14F-4D97-AF65-F5344CB8AC3E}">
        <p14:creationId xmlns:p14="http://schemas.microsoft.com/office/powerpoint/2010/main" val="6696159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Otsikko 2">
            <a:extLst>
              <a:ext uri="{FF2B5EF4-FFF2-40B4-BE49-F238E27FC236}">
                <a16:creationId xmlns:a16="http://schemas.microsoft.com/office/drawing/2014/main" id="{8CBE1053-A5AD-421B-934D-4AC69534FFA4}"/>
              </a:ext>
            </a:extLst>
          </p:cNvPr>
          <p:cNvSpPr>
            <a:spLocks noGrp="1"/>
          </p:cNvSpPr>
          <p:nvPr>
            <p:ph type="title"/>
          </p:nvPr>
        </p:nvSpPr>
        <p:spPr>
          <a:xfrm>
            <a:off x="395288" y="9525"/>
            <a:ext cx="7200900" cy="1196975"/>
          </a:xfrm>
        </p:spPr>
        <p:txBody>
          <a:bodyPr/>
          <a:lstStyle/>
          <a:p>
            <a:r>
              <a:rPr lang="fi-FI" altLang="fi-FI" sz="2800" i="1"/>
              <a:t>Suomen merkittävin </a:t>
            </a:r>
            <a:br>
              <a:rPr lang="fi-FI" altLang="fi-FI" sz="2800" i="1"/>
            </a:br>
            <a:r>
              <a:rPr lang="fi-FI" altLang="fi-FI" sz="2800" i="1"/>
              <a:t>kulttuurisen  lapsi- ja nuorisotyön toimija!</a:t>
            </a:r>
          </a:p>
        </p:txBody>
      </p:sp>
      <p:pic>
        <p:nvPicPr>
          <p:cNvPr id="61443" name="Kuva 3" descr="Flexwall_275x225cm_prev.jpg">
            <a:extLst>
              <a:ext uri="{FF2B5EF4-FFF2-40B4-BE49-F238E27FC236}">
                <a16:creationId xmlns:a16="http://schemas.microsoft.com/office/drawing/2014/main" id="{8BC1BDC0-6A68-4C31-9B1C-AA33ECC4F09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251950" cy="7564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Otsikko 1">
            <a:extLst>
              <a:ext uri="{FF2B5EF4-FFF2-40B4-BE49-F238E27FC236}">
                <a16:creationId xmlns:a16="http://schemas.microsoft.com/office/drawing/2014/main" id="{CE81EF79-006B-40EF-B338-89249B8E24B8}"/>
              </a:ext>
            </a:extLst>
          </p:cNvPr>
          <p:cNvSpPr>
            <a:spLocks noGrp="1"/>
          </p:cNvSpPr>
          <p:nvPr>
            <p:ph type="title"/>
          </p:nvPr>
        </p:nvSpPr>
        <p:spPr/>
        <p:txBody>
          <a:bodyPr/>
          <a:lstStyle/>
          <a:p>
            <a:r>
              <a:rPr lang="fi-FI" altLang="fi-FI" dirty="0"/>
              <a:t>Aikataulu ja sisältö</a:t>
            </a:r>
          </a:p>
        </p:txBody>
      </p:sp>
      <p:sp>
        <p:nvSpPr>
          <p:cNvPr id="3" name="Sisällön paikkamerkki 2">
            <a:extLst>
              <a:ext uri="{FF2B5EF4-FFF2-40B4-BE49-F238E27FC236}">
                <a16:creationId xmlns:a16="http://schemas.microsoft.com/office/drawing/2014/main" id="{BF73C87E-4F1B-4D8D-92B8-DB91315AD787}"/>
              </a:ext>
            </a:extLst>
          </p:cNvPr>
          <p:cNvSpPr>
            <a:spLocks noGrp="1"/>
          </p:cNvSpPr>
          <p:nvPr>
            <p:ph idx="1"/>
          </p:nvPr>
        </p:nvSpPr>
        <p:spPr/>
        <p:txBody>
          <a:bodyPr/>
          <a:lstStyle/>
          <a:p>
            <a:pPr marL="0" indent="0">
              <a:buNone/>
              <a:defRPr/>
            </a:pPr>
            <a:r>
              <a:rPr lang="fi-FI" b="1" dirty="0">
                <a:cs typeface="Calibri"/>
              </a:rPr>
              <a:t>Maanantai 11.3.2019 klo 18.00-20.00</a:t>
            </a:r>
            <a:endParaRPr lang="fi-FI" dirty="0"/>
          </a:p>
          <a:p>
            <a:pPr marL="285750" indent="-285750">
              <a:defRPr/>
            </a:pPr>
            <a:r>
              <a:rPr lang="fi-FI" dirty="0">
                <a:cs typeface="Calibri"/>
              </a:rPr>
              <a:t>Esittäytyminen</a:t>
            </a:r>
          </a:p>
          <a:p>
            <a:pPr marL="285750" indent="-285750">
              <a:defRPr/>
            </a:pPr>
            <a:r>
              <a:rPr lang="fi-FI" dirty="0">
                <a:cs typeface="Calibri"/>
              </a:rPr>
              <a:t>Yhdistyksen talous</a:t>
            </a:r>
          </a:p>
          <a:p>
            <a:pPr marL="285750" indent="-285750">
              <a:defRPr/>
            </a:pPr>
            <a:r>
              <a:rPr lang="fi-FI" dirty="0">
                <a:cs typeface="Calibri"/>
              </a:rPr>
              <a:t>Talouden suunnittelu</a:t>
            </a:r>
          </a:p>
          <a:p>
            <a:pPr marL="285750" indent="-285750">
              <a:defRPr/>
            </a:pPr>
            <a:r>
              <a:rPr lang="fi-FI" dirty="0"/>
              <a:t>Yhdistyksen toiminnan rahoitus</a:t>
            </a:r>
          </a:p>
          <a:p>
            <a:pPr marL="685800" lvl="1">
              <a:buFont typeface="Wingdings" panose="05000000000000000000" pitchFamily="2" charset="2"/>
              <a:buChar char="Ø"/>
              <a:defRPr/>
            </a:pPr>
            <a:r>
              <a:rPr lang="fi-FI" sz="1600" dirty="0"/>
              <a:t>Jäsenmaksu</a:t>
            </a:r>
          </a:p>
          <a:p>
            <a:pPr marL="685800" lvl="1">
              <a:buFont typeface="Wingdings" panose="05000000000000000000" pitchFamily="2" charset="2"/>
              <a:buChar char="Ø"/>
              <a:defRPr/>
            </a:pPr>
            <a:r>
              <a:rPr lang="fi-FI" sz="1600" dirty="0"/>
              <a:t>Varainhankinnan keinot ja säännöt</a:t>
            </a:r>
          </a:p>
          <a:p>
            <a:pPr marL="285750" indent="-285750">
              <a:defRPr/>
            </a:pPr>
            <a:r>
              <a:rPr lang="fi-FI" dirty="0"/>
              <a:t>Yleishyödyllisyys</a:t>
            </a:r>
          </a:p>
          <a:p>
            <a:pPr marL="285750" indent="-285750">
              <a:defRPr/>
            </a:pPr>
            <a:r>
              <a:rPr lang="fi-FI" dirty="0"/>
              <a:t>Veronalainen elinkeinotoiminta ja yhdistyksen verovapaat tulot</a:t>
            </a:r>
          </a:p>
          <a:p>
            <a:pPr marL="285750" indent="-285750">
              <a:defRPr/>
            </a:pPr>
            <a:r>
              <a:rPr lang="fi-FI" dirty="0"/>
              <a:t>Kirjanpito</a:t>
            </a:r>
          </a:p>
          <a:p>
            <a:pPr marL="285750" indent="-285750">
              <a:defRPr/>
            </a:pPr>
            <a:r>
              <a:rPr lang="fi-FI" dirty="0"/>
              <a:t>Tilinpäätös ja sen laatiminen sekä lukeminen</a:t>
            </a:r>
          </a:p>
          <a:p>
            <a:pPr marL="285750" indent="-285750">
              <a:defRPr/>
            </a:pPr>
            <a:r>
              <a:rPr lang="fi-FI" dirty="0"/>
              <a:t>Apuja taloudenhoitoon</a:t>
            </a:r>
          </a:p>
          <a:p>
            <a:pPr marL="285750" indent="-285750">
              <a:defRPr/>
            </a:pPr>
            <a:r>
              <a:rPr lang="fi-FI" dirty="0">
                <a:cs typeface="Calibri"/>
              </a:rPr>
              <a:t>Yhteenveto ja kysymykset</a:t>
            </a:r>
          </a:p>
          <a:p>
            <a:pPr>
              <a:defRPr/>
            </a:pPr>
            <a:endParaRPr lang="fi-FI" dirty="0">
              <a:cs typeface="Calibri"/>
            </a:endParaRPr>
          </a:p>
          <a:p>
            <a:pPr>
              <a:defRPr/>
            </a:pPr>
            <a:endParaRPr lang="fi-FI" dirty="0">
              <a:cs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6" name="Kuva 4" descr="pysty_NS_varillinen.pdf">
            <a:extLst>
              <a:ext uri="{FF2B5EF4-FFF2-40B4-BE49-F238E27FC236}">
                <a16:creationId xmlns:a16="http://schemas.microsoft.com/office/drawing/2014/main" id="{6B75D4B3-0163-450B-9C49-982EE938214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9750" y="0"/>
            <a:ext cx="8027988" cy="560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kstiruutu 5">
            <a:extLst>
              <a:ext uri="{FF2B5EF4-FFF2-40B4-BE49-F238E27FC236}">
                <a16:creationId xmlns:a16="http://schemas.microsoft.com/office/drawing/2014/main" id="{2136C3FF-95FE-4777-BC7C-44C9D981EDC9}"/>
              </a:ext>
            </a:extLst>
          </p:cNvPr>
          <p:cNvSpPr txBox="1"/>
          <p:nvPr/>
        </p:nvSpPr>
        <p:spPr>
          <a:xfrm>
            <a:off x="179388" y="6308725"/>
            <a:ext cx="3313112" cy="461963"/>
          </a:xfrm>
          <a:prstGeom prst="rect">
            <a:avLst/>
          </a:prstGeom>
          <a:noFill/>
        </p:spPr>
        <p:txBody>
          <a:bodyPr>
            <a:spAutoFit/>
          </a:bodyPr>
          <a:lstStyle/>
          <a:p>
            <a:pPr>
              <a:defRPr/>
            </a:pPr>
            <a:r>
              <a:rPr lang="fi-FI" dirty="0" err="1">
                <a:solidFill>
                  <a:srgbClr val="FFFFFF"/>
                </a:solidFill>
                <a:latin typeface="+mj-lt"/>
                <a:ea typeface="ＭＳ Ｐゴシック" charset="0"/>
                <a:cs typeface="ＭＳ Ｐゴシック" charset="0"/>
              </a:rPr>
              <a:t>www.nuorisoseurat.fi</a:t>
            </a:r>
            <a:endParaRPr lang="fi-FI" dirty="0">
              <a:solidFill>
                <a:srgbClr val="FFFFFF"/>
              </a:solidFill>
              <a:latin typeface="+mj-lt"/>
              <a:ea typeface="ＭＳ Ｐゴシック" charset="0"/>
              <a:cs typeface="ＭＳ Ｐゴシック" charset="0"/>
            </a:endParaRPr>
          </a:p>
        </p:txBody>
      </p:sp>
      <p:sp>
        <p:nvSpPr>
          <p:cNvPr id="62468" name="Suorakulmio 1">
            <a:extLst>
              <a:ext uri="{FF2B5EF4-FFF2-40B4-BE49-F238E27FC236}">
                <a16:creationId xmlns:a16="http://schemas.microsoft.com/office/drawing/2014/main" id="{9182338D-85C1-48F8-BD67-E35CACE50065}"/>
              </a:ext>
            </a:extLst>
          </p:cNvPr>
          <p:cNvSpPr>
            <a:spLocks noChangeArrowheads="1"/>
          </p:cNvSpPr>
          <p:nvPr/>
        </p:nvSpPr>
        <p:spPr bwMode="auto">
          <a:xfrm>
            <a:off x="7380288" y="333375"/>
            <a:ext cx="1512887" cy="792163"/>
          </a:xfrm>
          <a:prstGeom prst="rect">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Clr>
                <a:srgbClr val="FF8000"/>
              </a:buClr>
              <a:buFont typeface="Times" panose="02020603050405020304" pitchFamily="18" charset="0"/>
              <a:buChar char="•"/>
              <a:defRPr>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Clr>
                <a:schemeClr val="tx1"/>
              </a:buClr>
              <a:defRPr>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defRPr>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ClrTx/>
              <a:buFontTx/>
              <a:buNone/>
            </a:pPr>
            <a:endParaRPr lang="fi-FI" altLang="fi-FI">
              <a:solidFill>
                <a:schemeClr val="bg1"/>
              </a:solidFill>
              <a:latin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Otsikko 1">
            <a:extLst>
              <a:ext uri="{FF2B5EF4-FFF2-40B4-BE49-F238E27FC236}">
                <a16:creationId xmlns:a16="http://schemas.microsoft.com/office/drawing/2014/main" id="{CE81EF79-006B-40EF-B338-89249B8E24B8}"/>
              </a:ext>
            </a:extLst>
          </p:cNvPr>
          <p:cNvSpPr>
            <a:spLocks noGrp="1"/>
          </p:cNvSpPr>
          <p:nvPr>
            <p:ph type="title"/>
          </p:nvPr>
        </p:nvSpPr>
        <p:spPr/>
        <p:txBody>
          <a:bodyPr/>
          <a:lstStyle/>
          <a:p>
            <a:r>
              <a:rPr lang="fi-FI" altLang="fi-FI" dirty="0"/>
              <a:t>Esittäytyminen</a:t>
            </a:r>
          </a:p>
        </p:txBody>
      </p:sp>
      <p:sp>
        <p:nvSpPr>
          <p:cNvPr id="3" name="Sisällön paikkamerkki 2">
            <a:extLst>
              <a:ext uri="{FF2B5EF4-FFF2-40B4-BE49-F238E27FC236}">
                <a16:creationId xmlns:a16="http://schemas.microsoft.com/office/drawing/2014/main" id="{BF73C87E-4F1B-4D8D-92B8-DB91315AD787}"/>
              </a:ext>
            </a:extLst>
          </p:cNvPr>
          <p:cNvSpPr>
            <a:spLocks noGrp="1"/>
          </p:cNvSpPr>
          <p:nvPr>
            <p:ph idx="1"/>
          </p:nvPr>
        </p:nvSpPr>
        <p:spPr/>
        <p:txBody>
          <a:bodyPr/>
          <a:lstStyle/>
          <a:p>
            <a:pPr marL="0" indent="0">
              <a:buNone/>
              <a:defRPr/>
            </a:pPr>
            <a:r>
              <a:rPr lang="fi-FI" dirty="0">
                <a:solidFill>
                  <a:srgbClr val="002060"/>
                </a:solidFill>
                <a:cs typeface="Calibri"/>
              </a:rPr>
              <a:t>TEHTÄVÄ:</a:t>
            </a:r>
            <a:endParaRPr lang="fi-FI" dirty="0" err="1">
              <a:solidFill>
                <a:srgbClr val="002060"/>
              </a:solidFill>
              <a:cs typeface="Calibri"/>
            </a:endParaRPr>
          </a:p>
          <a:p>
            <a:pPr marL="0" indent="0">
              <a:buNone/>
              <a:defRPr/>
            </a:pPr>
            <a:r>
              <a:rPr lang="fi-FI" dirty="0">
                <a:solidFill>
                  <a:srgbClr val="002060"/>
                </a:solidFill>
                <a:cs typeface="Calibri"/>
              </a:rPr>
              <a:t>Kirjoita kommenttikenttään lyhyt esittely itsestäsi</a:t>
            </a:r>
            <a:br>
              <a:rPr lang="fi-FI" dirty="0">
                <a:solidFill>
                  <a:srgbClr val="002060"/>
                </a:solidFill>
                <a:cs typeface="Calibri"/>
              </a:rPr>
            </a:br>
            <a:r>
              <a:rPr lang="fi-FI" dirty="0">
                <a:solidFill>
                  <a:srgbClr val="002060"/>
                </a:solidFill>
                <a:cs typeface="Calibri"/>
              </a:rPr>
              <a:t>* Oma nimesi</a:t>
            </a:r>
            <a:br>
              <a:rPr lang="fi-FI" dirty="0">
                <a:solidFill>
                  <a:srgbClr val="002060"/>
                </a:solidFill>
                <a:cs typeface="Calibri"/>
              </a:rPr>
            </a:br>
            <a:r>
              <a:rPr lang="fi-FI" dirty="0">
                <a:solidFill>
                  <a:srgbClr val="002060"/>
                </a:solidFill>
                <a:cs typeface="Calibri"/>
              </a:rPr>
              <a:t>* Edustamasi nuorisoseura</a:t>
            </a:r>
            <a:br>
              <a:rPr lang="fi-FI" dirty="0">
                <a:solidFill>
                  <a:srgbClr val="002060"/>
                </a:solidFill>
                <a:cs typeface="Calibri"/>
              </a:rPr>
            </a:br>
            <a:r>
              <a:rPr lang="fi-FI" dirty="0">
                <a:solidFill>
                  <a:srgbClr val="002060"/>
                </a:solidFill>
                <a:cs typeface="Calibri"/>
              </a:rPr>
              <a:t>* Paikkakunta</a:t>
            </a:r>
            <a:br>
              <a:rPr lang="fi-FI" dirty="0">
                <a:solidFill>
                  <a:srgbClr val="002060"/>
                </a:solidFill>
                <a:cs typeface="Calibri"/>
              </a:rPr>
            </a:br>
            <a:r>
              <a:rPr lang="fi-FI" dirty="0">
                <a:solidFill>
                  <a:srgbClr val="002060"/>
                </a:solidFill>
                <a:cs typeface="Calibri"/>
              </a:rPr>
              <a:t>* Mitä toivot kuulevasi tai oppivasi tässä </a:t>
            </a:r>
            <a:r>
              <a:rPr lang="fi-FI" dirty="0" err="1">
                <a:solidFill>
                  <a:srgbClr val="002060"/>
                </a:solidFill>
                <a:cs typeface="Calibri"/>
              </a:rPr>
              <a:t>webinaarissa</a:t>
            </a:r>
            <a:r>
              <a:rPr lang="fi-FI" dirty="0">
                <a:solidFill>
                  <a:srgbClr val="002060"/>
                </a:solidFill>
                <a:cs typeface="Calibri"/>
              </a:rPr>
              <a:t>?</a:t>
            </a:r>
            <a:endParaRPr lang="fi-FI" dirty="0">
              <a:cs typeface="Calibri"/>
            </a:endParaRPr>
          </a:p>
          <a:p>
            <a:pPr marL="0" indent="0">
              <a:buNone/>
              <a:defRPr/>
            </a:pPr>
            <a:endParaRPr lang="fi-FI" dirty="0">
              <a:solidFill>
                <a:srgbClr val="002060"/>
              </a:solidFill>
              <a:cs typeface="Calibri"/>
            </a:endParaRPr>
          </a:p>
          <a:p>
            <a:pPr marL="0" indent="0">
              <a:buNone/>
              <a:defRPr/>
            </a:pPr>
            <a:r>
              <a:rPr lang="fi-FI" sz="1600" i="1" dirty="0">
                <a:solidFill>
                  <a:srgbClr val="002060"/>
                </a:solidFill>
                <a:cs typeface="Calibri"/>
              </a:rPr>
              <a:t>Koulutuksen vetäjinä toimivat</a:t>
            </a:r>
            <a:br>
              <a:rPr lang="fi-FI" sz="1600" i="1" dirty="0">
                <a:solidFill>
                  <a:srgbClr val="002060"/>
                </a:solidFill>
                <a:cs typeface="Calibri"/>
              </a:rPr>
            </a:br>
            <a:endParaRPr lang="fi-FI" sz="1600" i="1" dirty="0">
              <a:solidFill>
                <a:srgbClr val="002060"/>
              </a:solidFill>
              <a:cs typeface="Calibri"/>
            </a:endParaRPr>
          </a:p>
          <a:p>
            <a:pPr marL="0" indent="0">
              <a:buNone/>
              <a:defRPr/>
            </a:pPr>
            <a:r>
              <a:rPr lang="fi-FI" sz="1600" i="1" dirty="0">
                <a:solidFill>
                  <a:srgbClr val="002060"/>
                </a:solidFill>
                <a:cs typeface="Calibri"/>
              </a:rPr>
              <a:t>Suomen Nuorisoseurat ry:n vs. toimialajohtaja, seuratoiminnan tuki, Henna Liiri (Joensuu)</a:t>
            </a:r>
          </a:p>
          <a:p>
            <a:pPr marL="0" indent="0">
              <a:buNone/>
              <a:defRPr/>
            </a:pPr>
            <a:r>
              <a:rPr lang="fi-FI" sz="1600" i="1" dirty="0">
                <a:solidFill>
                  <a:srgbClr val="002060"/>
                </a:solidFill>
                <a:cs typeface="Calibri"/>
              </a:rPr>
              <a:t>Suomen Nuorisoseurat ry:n talous- ja hallintosihteeri Merja Ilmoniemi (Lahti)</a:t>
            </a:r>
            <a:endParaRPr lang="fi-FI" dirty="0">
              <a:cs typeface="Calibri"/>
            </a:endParaRPr>
          </a:p>
        </p:txBody>
      </p:sp>
    </p:spTree>
    <p:extLst>
      <p:ext uri="{BB962C8B-B14F-4D97-AF65-F5344CB8AC3E}">
        <p14:creationId xmlns:p14="http://schemas.microsoft.com/office/powerpoint/2010/main" val="31428587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Otsikko 1">
            <a:extLst>
              <a:ext uri="{FF2B5EF4-FFF2-40B4-BE49-F238E27FC236}">
                <a16:creationId xmlns:a16="http://schemas.microsoft.com/office/drawing/2014/main" id="{D0EE26C2-E933-44CE-ACD2-DF24D9328DCD}"/>
              </a:ext>
            </a:extLst>
          </p:cNvPr>
          <p:cNvSpPr>
            <a:spLocks noGrp="1"/>
          </p:cNvSpPr>
          <p:nvPr>
            <p:ph type="title"/>
          </p:nvPr>
        </p:nvSpPr>
        <p:spPr/>
        <p:txBody>
          <a:bodyPr/>
          <a:lstStyle/>
          <a:p>
            <a:r>
              <a:rPr lang="fi-FI" altLang="fi-FI"/>
              <a:t>Yhdistyksen talous</a:t>
            </a:r>
          </a:p>
        </p:txBody>
      </p:sp>
      <p:sp>
        <p:nvSpPr>
          <p:cNvPr id="3" name="Sisällön paikkamerkki 2">
            <a:extLst>
              <a:ext uri="{FF2B5EF4-FFF2-40B4-BE49-F238E27FC236}">
                <a16:creationId xmlns:a16="http://schemas.microsoft.com/office/drawing/2014/main" id="{694A31E0-840A-49C7-8A80-E12D53E892F9}"/>
              </a:ext>
            </a:extLst>
          </p:cNvPr>
          <p:cNvSpPr>
            <a:spLocks noGrp="1"/>
          </p:cNvSpPr>
          <p:nvPr>
            <p:ph idx="1"/>
          </p:nvPr>
        </p:nvSpPr>
        <p:spPr/>
        <p:txBody>
          <a:bodyPr/>
          <a:lstStyle/>
          <a:p>
            <a:pPr>
              <a:defRPr/>
            </a:pPr>
            <a:r>
              <a:rPr lang="fi-FI" altLang="fi-FI" b="1" dirty="0"/>
              <a:t>Yhdistys ei ole olemassa taloudellista toimintaa varten</a:t>
            </a:r>
            <a:r>
              <a:rPr lang="fi-FI" altLang="fi-FI" dirty="0"/>
              <a:t>, vaan toteuttaakseen tarkoitustaan. Tarkoitusta toteuttaessaan kuitenkin syntyy tuottoja ja kuluja.</a:t>
            </a:r>
            <a:endParaRPr lang="fi-FI" dirty="0"/>
          </a:p>
          <a:p>
            <a:pPr>
              <a:defRPr/>
            </a:pPr>
            <a:r>
              <a:rPr lang="fi-FI" dirty="0"/>
              <a:t>Johtokunta on vastuussa yhdistyksen taloudesta. Talousohjeella tai vastaavalla voidaan myöntää taloudellista päätösvaltaa</a:t>
            </a:r>
          </a:p>
          <a:p>
            <a:pPr>
              <a:defRPr/>
            </a:pPr>
            <a:r>
              <a:rPr lang="fi-FI" dirty="0"/>
              <a:t>Jokaisesta kulusta on oltava hallituksen päätös, joko ennen kulun syntymistä tai sen jälkeen.</a:t>
            </a:r>
          </a:p>
          <a:p>
            <a:pPr>
              <a:defRPr/>
            </a:pPr>
            <a:r>
              <a:rPr lang="fi-FI" dirty="0"/>
              <a:t>Johtokunta myöntää tilinkäyttöoikeudet haluamilleen henkilöille (oltava pöytäkirjanote pankille) yleisimmin puheenjohtaja(t) ja taloudenhoitaja.</a:t>
            </a:r>
          </a:p>
          <a:p>
            <a:pPr>
              <a:defRPr/>
            </a:pPr>
            <a:r>
              <a:rPr lang="fi-FI" altLang="fi-FI" dirty="0"/>
              <a:t>Pääsääntönä on, ettei yhdistys tuota voittoa eli käytännössä tulojen täytyy kattaa menot </a:t>
            </a:r>
          </a:p>
          <a:p>
            <a:pPr>
              <a:defRPr/>
            </a:pPr>
            <a:r>
              <a:rPr lang="fi-FI" altLang="fi-FI" dirty="0"/>
              <a:t>Hyvää taloudenpitoa on kuitenkin vakavaraisuuden turvaaminen eli että ei myöskään eletä yli varojen ja mieluiten kerrytetään hieman omaa pääomaa</a:t>
            </a:r>
          </a:p>
          <a:p>
            <a:pPr>
              <a:defRPr/>
            </a:pPr>
            <a:endParaRPr lang="fi-FI" dirty="0"/>
          </a:p>
          <a:p>
            <a:pPr marL="0" indent="0">
              <a:buFont typeface="Times" panose="02020603050405020304" pitchFamily="18" charset="0"/>
              <a:buNone/>
              <a:defRPr/>
            </a:pPr>
            <a:endParaRPr lang="fi-FI"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Otsikko 1">
            <a:extLst>
              <a:ext uri="{FF2B5EF4-FFF2-40B4-BE49-F238E27FC236}">
                <a16:creationId xmlns:a16="http://schemas.microsoft.com/office/drawing/2014/main" id="{C13B8EF4-C23E-4A72-8DBB-0F1F3A942A9C}"/>
              </a:ext>
            </a:extLst>
          </p:cNvPr>
          <p:cNvSpPr>
            <a:spLocks noGrp="1"/>
          </p:cNvSpPr>
          <p:nvPr>
            <p:ph type="title"/>
          </p:nvPr>
        </p:nvSpPr>
        <p:spPr/>
        <p:txBody>
          <a:bodyPr/>
          <a:lstStyle/>
          <a:p>
            <a:r>
              <a:rPr lang="fi-FI" altLang="fi-FI" dirty="0"/>
              <a:t>Talouden suunnittelu</a:t>
            </a:r>
          </a:p>
        </p:txBody>
      </p:sp>
      <p:sp>
        <p:nvSpPr>
          <p:cNvPr id="47107" name="Sisällön paikkamerkki 2">
            <a:extLst>
              <a:ext uri="{FF2B5EF4-FFF2-40B4-BE49-F238E27FC236}">
                <a16:creationId xmlns:a16="http://schemas.microsoft.com/office/drawing/2014/main" id="{ADF4164C-699A-4DA7-B574-2E00524C080E}"/>
              </a:ext>
            </a:extLst>
          </p:cNvPr>
          <p:cNvSpPr>
            <a:spLocks noGrp="1"/>
          </p:cNvSpPr>
          <p:nvPr>
            <p:ph idx="1"/>
          </p:nvPr>
        </p:nvSpPr>
        <p:spPr/>
        <p:txBody>
          <a:bodyPr/>
          <a:lstStyle/>
          <a:p>
            <a:pPr marL="0" indent="0">
              <a:buNone/>
            </a:pPr>
            <a:r>
              <a:rPr lang="fi-FI" altLang="fi-FI" b="1" dirty="0">
                <a:solidFill>
                  <a:srgbClr val="FF8000"/>
                </a:solidFill>
              </a:rPr>
              <a:t>TALOUSARVIO</a:t>
            </a:r>
          </a:p>
          <a:p>
            <a:r>
              <a:rPr lang="fi-FI" altLang="fi-FI" dirty="0"/>
              <a:t>Talousarvio eli budjetti on yhdistyksen tilikauden talouden suunnitelma, joka hyväksytään yhdistyksen yleisessä kokouksessa ja joka ohjaa johtokunnan talouden johtamista tilikauden aikana.</a:t>
            </a:r>
          </a:p>
          <a:p>
            <a:r>
              <a:rPr lang="fi-FI" altLang="fi-FI" dirty="0"/>
              <a:t>Talousarvio ja tilinpäätös kannattaa synkronoida, jolloin pystytään seuraamaan, menivätkö rahat oikeasti siihen, mihin oli suunniteltu.</a:t>
            </a:r>
          </a:p>
          <a:p>
            <a:r>
              <a:rPr lang="fi-FI" altLang="fi-FI" dirty="0"/>
              <a:t>Talousarvion laadinnassa kannattaa hyödyntää edellisen tilikauden tilinpäätöstä ja se on aina suhteessa toimintasuunnitelmaan.</a:t>
            </a:r>
          </a:p>
          <a:p>
            <a:r>
              <a:rPr lang="fi-FI" altLang="fi-FI" dirty="0"/>
              <a:t>Talousarvion neljä pääosaa:</a:t>
            </a:r>
          </a:p>
          <a:p>
            <a:pPr lvl="1">
              <a:buFont typeface="Wingdings" panose="05000000000000000000" pitchFamily="2" charset="2"/>
              <a:buChar char="Ø"/>
            </a:pPr>
            <a:r>
              <a:rPr lang="fi-FI" sz="1400" dirty="0"/>
              <a:t>Varsinaisen toiminnan tuotot ja kulut</a:t>
            </a:r>
          </a:p>
          <a:p>
            <a:pPr lvl="1">
              <a:buFont typeface="Wingdings" panose="05000000000000000000" pitchFamily="2" charset="2"/>
              <a:buChar char="Ø"/>
            </a:pPr>
            <a:r>
              <a:rPr lang="fi-FI" sz="1400" dirty="0"/>
              <a:t>Varainhankinta (mm. jäsenmaksut)</a:t>
            </a:r>
          </a:p>
          <a:p>
            <a:pPr lvl="1">
              <a:buFont typeface="Wingdings" panose="05000000000000000000" pitchFamily="2" charset="2"/>
              <a:buChar char="Ø"/>
            </a:pPr>
            <a:r>
              <a:rPr lang="fi-FI" sz="1400" dirty="0"/>
              <a:t>Sijoitus- ja rahoitustoiminta (mm. tilin korko tai pankkitilin palvelumaksut)</a:t>
            </a:r>
          </a:p>
          <a:p>
            <a:pPr lvl="1">
              <a:buFont typeface="Wingdings" panose="05000000000000000000" pitchFamily="2" charset="2"/>
              <a:buChar char="Ø"/>
            </a:pPr>
            <a:r>
              <a:rPr lang="fi-FI" sz="1400" dirty="0"/>
              <a:t>Yleisavustukset</a:t>
            </a:r>
            <a:endParaRPr lang="fi-FI" altLang="fi-FI" dirty="0"/>
          </a:p>
          <a:p>
            <a:endParaRPr lang="fi-FI" altLang="fi-FI"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Yhdistyksen toiminnan rahoitus</a:t>
            </a:r>
          </a:p>
        </p:txBody>
      </p:sp>
      <p:sp>
        <p:nvSpPr>
          <p:cNvPr id="3" name="Sisällön paikkamerkki 2"/>
          <p:cNvSpPr>
            <a:spLocks noGrp="1"/>
          </p:cNvSpPr>
          <p:nvPr>
            <p:ph idx="1"/>
          </p:nvPr>
        </p:nvSpPr>
        <p:spPr/>
        <p:txBody>
          <a:bodyPr/>
          <a:lstStyle/>
          <a:p>
            <a:r>
              <a:rPr lang="fi-FI" dirty="0"/>
              <a:t>Avustukset</a:t>
            </a:r>
          </a:p>
          <a:p>
            <a:pPr lvl="1">
              <a:buFont typeface="Wingdings" panose="05000000000000000000" pitchFamily="2" charset="2"/>
              <a:buChar char="Ø"/>
            </a:pPr>
            <a:r>
              <a:rPr lang="fi-FI" sz="1400" dirty="0"/>
              <a:t>Julkiset: kunta, valtio</a:t>
            </a:r>
            <a:endParaRPr lang="fi-FI" sz="1400" dirty="0">
              <a:cs typeface="Calibri"/>
            </a:endParaRPr>
          </a:p>
          <a:p>
            <a:pPr lvl="1">
              <a:buFont typeface="Wingdings" panose="05000000000000000000" pitchFamily="2" charset="2"/>
              <a:buChar char="Ø"/>
            </a:pPr>
            <a:r>
              <a:rPr lang="fi-FI" sz="1400" dirty="0"/>
              <a:t>Yksityiset: säätiöt, yritykset</a:t>
            </a:r>
          </a:p>
          <a:p>
            <a:r>
              <a:rPr lang="fi-FI" dirty="0"/>
              <a:t>Toiminnan tuotot</a:t>
            </a:r>
          </a:p>
          <a:p>
            <a:pPr lvl="1">
              <a:buFont typeface="Wingdings" panose="05000000000000000000" pitchFamily="2" charset="2"/>
              <a:buChar char="Ø"/>
            </a:pPr>
            <a:r>
              <a:rPr lang="fi-FI" sz="1400" dirty="0"/>
              <a:t>Osallistumismaksut, pääsymaksut</a:t>
            </a:r>
          </a:p>
          <a:p>
            <a:pPr lvl="1">
              <a:buFont typeface="Wingdings" panose="05000000000000000000" pitchFamily="2" charset="2"/>
              <a:buChar char="Ø"/>
            </a:pPr>
            <a:r>
              <a:rPr lang="fi-FI" sz="1400" dirty="0"/>
              <a:t>Palveluiden myyntituotot</a:t>
            </a:r>
          </a:p>
          <a:p>
            <a:r>
              <a:rPr lang="fi-FI" dirty="0"/>
              <a:t>Varainhankinta</a:t>
            </a:r>
          </a:p>
          <a:p>
            <a:pPr lvl="1">
              <a:buFont typeface="Wingdings" panose="05000000000000000000" pitchFamily="2" charset="2"/>
              <a:buChar char="Ø"/>
            </a:pPr>
            <a:r>
              <a:rPr lang="fi-FI" sz="1400" dirty="0"/>
              <a:t>Myyjäiset</a:t>
            </a:r>
          </a:p>
          <a:p>
            <a:pPr lvl="1">
              <a:buFont typeface="Wingdings" panose="05000000000000000000" pitchFamily="2" charset="2"/>
              <a:buChar char="Ø"/>
            </a:pPr>
            <a:r>
              <a:rPr lang="fi-FI" sz="1400" dirty="0"/>
              <a:t>Arpajaiset ja rahankeräys </a:t>
            </a:r>
            <a:r>
              <a:rPr lang="fi-FI" sz="1400" dirty="0">
                <a:hlinkClick r:id="rId2"/>
              </a:rPr>
              <a:t>(arpajaislupa poliisi.fi)</a:t>
            </a:r>
            <a:endParaRPr lang="fi-FI" sz="1400" dirty="0"/>
          </a:p>
          <a:p>
            <a:pPr lvl="1">
              <a:buFont typeface="Wingdings" panose="05000000000000000000" pitchFamily="2" charset="2"/>
              <a:buChar char="Ø"/>
            </a:pPr>
            <a:r>
              <a:rPr lang="fi-FI" sz="1400" dirty="0"/>
              <a:t>Vuokratuotot</a:t>
            </a:r>
          </a:p>
          <a:p>
            <a:pPr lvl="1">
              <a:buFont typeface="Wingdings" panose="05000000000000000000" pitchFamily="2" charset="2"/>
              <a:buChar char="Ø"/>
            </a:pPr>
            <a:r>
              <a:rPr lang="fi-FI" sz="1400" dirty="0"/>
              <a:t>Sponsorit</a:t>
            </a:r>
          </a:p>
          <a:p>
            <a:pPr lvl="1">
              <a:buFont typeface="Wingdings" panose="05000000000000000000" pitchFamily="2" charset="2"/>
              <a:buChar char="Ø"/>
            </a:pPr>
            <a:r>
              <a:rPr lang="fi-FI" sz="1400" dirty="0"/>
              <a:t>Talkooprojektit</a:t>
            </a:r>
          </a:p>
          <a:p>
            <a:pPr lvl="1">
              <a:buFont typeface="Wingdings" panose="05000000000000000000" pitchFamily="2" charset="2"/>
              <a:buChar char="Ø"/>
            </a:pPr>
            <a:r>
              <a:rPr lang="fi-FI" sz="1400" dirty="0"/>
              <a:t>Tuotemyynti</a:t>
            </a:r>
          </a:p>
          <a:p>
            <a:r>
              <a:rPr lang="fi-FI" dirty="0"/>
              <a:t>Jäsenmaksut</a:t>
            </a:r>
          </a:p>
        </p:txBody>
      </p:sp>
    </p:spTree>
    <p:extLst>
      <p:ext uri="{BB962C8B-B14F-4D97-AF65-F5344CB8AC3E}">
        <p14:creationId xmlns:p14="http://schemas.microsoft.com/office/powerpoint/2010/main" val="1451928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Jäsenmaksu</a:t>
            </a:r>
          </a:p>
        </p:txBody>
      </p:sp>
      <p:sp>
        <p:nvSpPr>
          <p:cNvPr id="3" name="Sisällön paikkamerkki 2"/>
          <p:cNvSpPr>
            <a:spLocks noGrp="1"/>
          </p:cNvSpPr>
          <p:nvPr>
            <p:ph idx="1"/>
          </p:nvPr>
        </p:nvSpPr>
        <p:spPr/>
        <p:txBody>
          <a:bodyPr/>
          <a:lstStyle/>
          <a:p>
            <a:r>
              <a:rPr lang="fi-FI" dirty="0"/>
              <a:t>Jäsenmaksu on ennen kaikkea keino ylläpitää yhdistyksen toimintaa. Se voi olla ainut yhdistyksen tulo jonka käytöstä yhdistys voi itse päättää vrt. avustus, joka on sidottu tiettyyn käyttötarkoitukseen</a:t>
            </a:r>
          </a:p>
          <a:p>
            <a:r>
              <a:rPr lang="fi-FI" dirty="0"/>
              <a:t>Yhdistyksen vuosikokous määrittelee</a:t>
            </a:r>
          </a:p>
          <a:p>
            <a:pPr lvl="1">
              <a:buFont typeface="Wingdings" panose="05000000000000000000" pitchFamily="2" charset="2"/>
              <a:buChar char="Ø"/>
            </a:pPr>
            <a:r>
              <a:rPr lang="fi-FI" dirty="0"/>
              <a:t>Jäsenlajit (varsinainen jäsen, kannatusjäsen jne.) ja niille kullekin omat jäsenmaksut</a:t>
            </a:r>
          </a:p>
          <a:p>
            <a:pPr lvl="1">
              <a:buFont typeface="Wingdings" panose="05000000000000000000" pitchFamily="2" charset="2"/>
              <a:buChar char="Ø"/>
            </a:pPr>
            <a:r>
              <a:rPr lang="fi-FI" dirty="0"/>
              <a:t>Suuruudessa otettava huomioon myös liiton osuus maksusta, jotta seuralle itselleenkin jää jäsenmaksusta osuus, </a:t>
            </a:r>
            <a:br>
              <a:rPr lang="fi-FI" dirty="0"/>
            </a:br>
            <a:r>
              <a:rPr lang="fi-FI" dirty="0"/>
              <a:t>(vuonna 2019 9 e / suora jäsen = 4,5 e alueelle ja 4,5e liitolle) jäsenmaksut noin 15-25 e / varsinainen jäsen</a:t>
            </a:r>
          </a:p>
          <a:p>
            <a:pPr>
              <a:buFont typeface="Arial" panose="020B0604020202020204" pitchFamily="34" charset="0"/>
              <a:buChar char="•"/>
            </a:pPr>
            <a:r>
              <a:rPr lang="fi-FI" dirty="0"/>
              <a:t>Jäsenmaksu on kalenterivuodelle, määrä sama riippumatta siitä mihin aikaan vuodesta jäsen liittyy</a:t>
            </a:r>
          </a:p>
          <a:p>
            <a:pPr>
              <a:buFont typeface="Arial" panose="020B0604020202020204" pitchFamily="34" charset="0"/>
              <a:buChar char="•"/>
            </a:pPr>
            <a:endParaRPr lang="fi-FI" dirty="0"/>
          </a:p>
        </p:txBody>
      </p:sp>
    </p:spTree>
    <p:extLst>
      <p:ext uri="{BB962C8B-B14F-4D97-AF65-F5344CB8AC3E}">
        <p14:creationId xmlns:p14="http://schemas.microsoft.com/office/powerpoint/2010/main" val="33835492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Yleishyödyllisyys</a:t>
            </a:r>
          </a:p>
        </p:txBody>
      </p:sp>
      <p:sp>
        <p:nvSpPr>
          <p:cNvPr id="3" name="Sisällön paikkamerkki 2"/>
          <p:cNvSpPr>
            <a:spLocks noGrp="1"/>
          </p:cNvSpPr>
          <p:nvPr>
            <p:ph idx="1"/>
          </p:nvPr>
        </p:nvSpPr>
        <p:spPr/>
        <p:txBody>
          <a:bodyPr/>
          <a:lstStyle/>
          <a:p>
            <a:r>
              <a:rPr lang="fi-FI" dirty="0"/>
              <a:t>Yhdistyksen tai säätiön yleishyödyllisyys arvioidaan verotuksessa. Arvioinnissa otetaan huomioon yhdistyksen tai säätiön säännöt ja sen </a:t>
            </a:r>
            <a:r>
              <a:rPr lang="fi-FI" b="1" dirty="0"/>
              <a:t>todellinen toiminta.</a:t>
            </a:r>
          </a:p>
          <a:p>
            <a:r>
              <a:rPr lang="fi-FI" dirty="0"/>
              <a:t>Tuloverolain 22 §:ssä on esimerkkiluettelo yleishyödyllisistä yhteisöistä, jossa myös nuorisoseurat mainitaan, tämä ei kuitenkaan päde, mikäli toiminta ei ole yleishyödyllistä</a:t>
            </a:r>
          </a:p>
          <a:p>
            <a:r>
              <a:rPr lang="fi-FI" dirty="0"/>
              <a:t>Kun yleishyödyllisyyttä arvioidaan, päähuomio kiinnitetään yhdistyksen tai säätiön tosiasialliseen toimintaan. Yhdistys tai säätiö ei tule yleishyödylliseksi vain sääntöjen perusteella, jollei se toimi niiden mukaisesti.</a:t>
            </a:r>
          </a:p>
          <a:p>
            <a:r>
              <a:rPr lang="fi-FI" dirty="0"/>
              <a:t>Yleishyödyllisyyden kriteerit</a:t>
            </a:r>
          </a:p>
          <a:p>
            <a:pPr lvl="1">
              <a:buFont typeface="Wingdings" panose="05000000000000000000" pitchFamily="2" charset="2"/>
              <a:buChar char="Ø"/>
            </a:pPr>
            <a:r>
              <a:rPr lang="fi-FI" sz="1400" dirty="0"/>
              <a:t>Yhdistys tai säätiö toimii yksinomaan ja välittömästi yleiseksi hyväksi. Yleinen hyvä voi olla aineellista, henkistä, eettistä tai yhteiskunnallista.</a:t>
            </a:r>
          </a:p>
          <a:p>
            <a:pPr lvl="1">
              <a:buFont typeface="Wingdings" panose="05000000000000000000" pitchFamily="2" charset="2"/>
              <a:buChar char="Ø"/>
            </a:pPr>
            <a:r>
              <a:rPr lang="fi-FI" sz="1400" dirty="0"/>
              <a:t>Yhdistyksen tai säätiön toiminta ei kohdistu vain rajattuun henkilöpiiriin.</a:t>
            </a:r>
          </a:p>
          <a:p>
            <a:pPr lvl="1">
              <a:buFont typeface="Wingdings" panose="05000000000000000000" pitchFamily="2" charset="2"/>
              <a:buChar char="Ø"/>
            </a:pPr>
            <a:r>
              <a:rPr lang="fi-FI" sz="1400" dirty="0"/>
              <a:t>Yhdistys tai säätiö ei tuota toimintaan osallistuville taloudellista etua osinkona, voitto-osuutena eikä kohtuullista suurempana palkkana tai muuna hyvityksenä.</a:t>
            </a:r>
          </a:p>
        </p:txBody>
      </p:sp>
    </p:spTree>
    <p:extLst>
      <p:ext uri="{BB962C8B-B14F-4D97-AF65-F5344CB8AC3E}">
        <p14:creationId xmlns:p14="http://schemas.microsoft.com/office/powerpoint/2010/main" val="18939146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Yleishyödyllisyys</a:t>
            </a:r>
          </a:p>
        </p:txBody>
      </p:sp>
      <p:sp>
        <p:nvSpPr>
          <p:cNvPr id="3" name="Sisällön paikkamerkki 2"/>
          <p:cNvSpPr>
            <a:spLocks noGrp="1"/>
          </p:cNvSpPr>
          <p:nvPr>
            <p:ph idx="1"/>
          </p:nvPr>
        </p:nvSpPr>
        <p:spPr/>
        <p:txBody>
          <a:bodyPr/>
          <a:lstStyle/>
          <a:p>
            <a:r>
              <a:rPr lang="fi-FI"/>
              <a:t>Yleishyödyllinen yhteisö määritellään tuloverolain 22 §:ssä ja yhteisölain 3 </a:t>
            </a:r>
            <a:r>
              <a:rPr lang="fi-FI" dirty="0"/>
              <a:t>§:</a:t>
            </a:r>
            <a:r>
              <a:rPr lang="fi-FI" dirty="0" err="1"/>
              <a:t>ssä</a:t>
            </a:r>
            <a:r>
              <a:rPr lang="fi-FI" dirty="0"/>
              <a:t>. Rekisteröimätön yhdistys ei ole yhteisö, eikä se siksi voi olla verotuksessa tuloverolain 22 §:n mukainen yleishyödyllinen yhteisö.</a:t>
            </a:r>
          </a:p>
          <a:p>
            <a:r>
              <a:rPr lang="fi-FI" dirty="0"/>
              <a:t>Yleishyödyllisen yhteisön tulee toimia yksinomaan ja välittömästi yleiseksi hyväksi. Yleishyödyllinen yhteisö voi kuitenkin harjoittaa myös muuta kuin yleishyödyllistä toimintaa. Tämä muu toiminta voi olla esimerkiksi elinkeinotoimintaa. Jos jotakin toimintaa pidetään elinkeinotoimintana, ei tällaista toimintaa voida pitää yleishyödyllisenä toimintana.</a:t>
            </a:r>
          </a:p>
          <a:p>
            <a:r>
              <a:rPr lang="fi-FI" dirty="0"/>
              <a:t>Jos yhteisön harjoittama yleishyödyllinen toiminta on jäänyt vähäiseksi suhteessa harjoitettuun muuhun toimintaan, ei yhteisöä voida pääsääntöisesti pitää yleishyödyllisenä yhteisönä. Laajamittaisen ja itsenäisen elinkeinotoiminnan tai muun kuin yleishyödyllisen toiminnan harjoittaminen voi siten johtaa yleishyödyllisyysstatuksen menettämiseen. </a:t>
            </a:r>
          </a:p>
        </p:txBody>
      </p:sp>
    </p:spTree>
    <p:extLst>
      <p:ext uri="{BB962C8B-B14F-4D97-AF65-F5344CB8AC3E}">
        <p14:creationId xmlns:p14="http://schemas.microsoft.com/office/powerpoint/2010/main" val="2832495260"/>
      </p:ext>
    </p:extLst>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Calibri"/>
        <a:ea typeface="ＭＳ Ｐゴシック"/>
        <a:cs typeface=""/>
      </a:majorFont>
      <a:minorFont>
        <a:latin typeface="Calibri"/>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i-FI" sz="2400" b="0" i="0" u="none" strike="noStrike" cap="none" normalizeH="0" baseline="0" smtClean="0">
            <a:ln>
              <a:noFill/>
            </a:ln>
            <a:solidFill>
              <a:schemeClr val="tx1"/>
            </a:solidFill>
            <a:effectLst/>
            <a:latin typeface="Arial" charset="0"/>
            <a:ea typeface="ＭＳ Ｐゴシック" pitchFamily="8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i-FI" sz="2400" b="0" i="0" u="none" strike="noStrike" cap="none" normalizeH="0" baseline="0" smtClean="0">
            <a:ln>
              <a:noFill/>
            </a:ln>
            <a:solidFill>
              <a:schemeClr val="tx1"/>
            </a:solidFill>
            <a:effectLst/>
            <a:latin typeface="Arial" charset="0"/>
            <a:ea typeface="ＭＳ Ｐゴシック" pitchFamily="80"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84da353b-d121-45ce-8403-c3acf9ae1225">
      <UserInfo>
        <DisplayName>Henna Liiri</DisplayName>
        <AccountId>54</AccountId>
        <AccountType/>
      </UserInfo>
      <UserInfo>
        <DisplayName>Merja Ilmoniemi</DisplayName>
        <AccountId>95</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Asiakirja" ma:contentTypeID="0x01010041438DBF460C8C4C85070EB7E7A20341" ma:contentTypeVersion="9" ma:contentTypeDescription="Luo uusi asiakirja." ma:contentTypeScope="" ma:versionID="8478e0d9e42871826d3398b0ca1f12a5">
  <xsd:schema xmlns:xsd="http://www.w3.org/2001/XMLSchema" xmlns:xs="http://www.w3.org/2001/XMLSchema" xmlns:p="http://schemas.microsoft.com/office/2006/metadata/properties" xmlns:ns2="84da353b-d121-45ce-8403-c3acf9ae1225" xmlns:ns3="2aad6422-a9df-408c-bf81-fa90b8bfe157" targetNamespace="http://schemas.microsoft.com/office/2006/metadata/properties" ma:root="true" ma:fieldsID="c44b8a9f63ff3c414a21d8a57ac08e84" ns2:_="" ns3:_="">
    <xsd:import namespace="84da353b-d121-45ce-8403-c3acf9ae1225"/>
    <xsd:import namespace="2aad6422-a9df-408c-bf81-fa90b8bfe157"/>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4da353b-d121-45ce-8403-c3acf9ae1225" elementFormDefault="qualified">
    <xsd:import namespace="http://schemas.microsoft.com/office/2006/documentManagement/types"/>
    <xsd:import namespace="http://schemas.microsoft.com/office/infopath/2007/PartnerControls"/>
    <xsd:element name="SharedWithUsers" ma:index="8" nillable="true" ma:displayName="Jaettu"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Jakamisen tiedot" ma:description="" ma:internalName="SharedWithDetails" ma:readOnly="true">
      <xsd:simpleType>
        <xsd:restriction base="dms:Note">
          <xsd:maxLength value="255"/>
        </xsd:restriction>
      </xsd:simpleType>
    </xsd:element>
    <xsd:element name="LastSharedByUser" ma:index="10" nillable="true" ma:displayName="Käyttäjä jakanut viimeksi" ma:description="" ma:internalName="LastSharedByUser" ma:readOnly="true">
      <xsd:simpleType>
        <xsd:restriction base="dms:Note">
          <xsd:maxLength value="255"/>
        </xsd:restriction>
      </xsd:simpleType>
    </xsd:element>
    <xsd:element name="LastSharedByTime" ma:index="11" nillable="true" ma:displayName="Jaettu viimeksi ajankohtana"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2aad6422-a9df-408c-bf81-fa90b8bfe157"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21B2BF7-829B-4B0E-B018-60672AE95FE4}">
  <ds:schemaRefs>
    <ds:schemaRef ds:uri="2aad6422-a9df-408c-bf81-fa90b8bfe157"/>
    <ds:schemaRef ds:uri="http://schemas.microsoft.com/office/2006/metadata/properties"/>
    <ds:schemaRef ds:uri="84da353b-d121-45ce-8403-c3acf9ae1225"/>
    <ds:schemaRef ds:uri="http://schemas.microsoft.com/office/infopath/2007/PartnerControls"/>
    <ds:schemaRef ds:uri="http://purl.org/dc/dcmitype/"/>
    <ds:schemaRef ds:uri="http://purl.org/dc/elements/1.1/"/>
    <ds:schemaRef ds:uri="http://schemas.openxmlformats.org/package/2006/metadata/core-properties"/>
    <ds:schemaRef ds:uri="http://schemas.microsoft.com/office/2006/documentManagement/types"/>
    <ds:schemaRef ds:uri="http://purl.org/dc/terms/"/>
    <ds:schemaRef ds:uri="http://www.w3.org/XML/1998/namespace"/>
  </ds:schemaRefs>
</ds:datastoreItem>
</file>

<file path=customXml/itemProps2.xml><?xml version="1.0" encoding="utf-8"?>
<ds:datastoreItem xmlns:ds="http://schemas.openxmlformats.org/officeDocument/2006/customXml" ds:itemID="{8788A81C-3494-4151-9B09-1204B1EF219D}">
  <ds:schemaRefs>
    <ds:schemaRef ds:uri="http://schemas.microsoft.com/sharepoint/v3/contenttype/forms"/>
  </ds:schemaRefs>
</ds:datastoreItem>
</file>

<file path=customXml/itemProps3.xml><?xml version="1.0" encoding="utf-8"?>
<ds:datastoreItem xmlns:ds="http://schemas.openxmlformats.org/officeDocument/2006/customXml" ds:itemID="{B8283FE7-743E-4664-BD61-0800C626930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4da353b-d121-45ce-8403-c3acf9ae1225"/>
    <ds:schemaRef ds:uri="2aad6422-a9df-408c-bf81-fa90b8bfe15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4330</TotalTime>
  <Words>1397</Words>
  <Application>Microsoft Office PowerPoint</Application>
  <PresentationFormat>Näytössä katseltava diaesitys (4:3)</PresentationFormat>
  <Paragraphs>164</Paragraphs>
  <Slides>20</Slides>
  <Notes>0</Notes>
  <HiddenSlides>0</HiddenSlides>
  <MMClips>0</MMClips>
  <ScaleCrop>false</ScaleCrop>
  <HeadingPairs>
    <vt:vector size="6" baseType="variant">
      <vt:variant>
        <vt:lpstr>Käytetyt fontit</vt:lpstr>
      </vt:variant>
      <vt:variant>
        <vt:i4>5</vt:i4>
      </vt:variant>
      <vt:variant>
        <vt:lpstr>Teema</vt:lpstr>
      </vt:variant>
      <vt:variant>
        <vt:i4>1</vt:i4>
      </vt:variant>
      <vt:variant>
        <vt:lpstr>Dian otsikot</vt:lpstr>
      </vt:variant>
      <vt:variant>
        <vt:i4>20</vt:i4>
      </vt:variant>
    </vt:vector>
  </HeadingPairs>
  <TitlesOfParts>
    <vt:vector size="26" baseType="lpstr">
      <vt:lpstr>ＭＳ Ｐゴシック</vt:lpstr>
      <vt:lpstr>Arial</vt:lpstr>
      <vt:lpstr>Calibri</vt:lpstr>
      <vt:lpstr>Times</vt:lpstr>
      <vt:lpstr>Wingdings</vt:lpstr>
      <vt:lpstr>Blank Presentation</vt:lpstr>
      <vt:lpstr>-webinaari, osa II  Talous</vt:lpstr>
      <vt:lpstr>Aikataulu ja sisältö</vt:lpstr>
      <vt:lpstr>Esittäytyminen</vt:lpstr>
      <vt:lpstr>Yhdistyksen talous</vt:lpstr>
      <vt:lpstr>Talouden suunnittelu</vt:lpstr>
      <vt:lpstr>Yhdistyksen toiminnan rahoitus</vt:lpstr>
      <vt:lpstr>Jäsenmaksu</vt:lpstr>
      <vt:lpstr>Yleishyödyllisyys</vt:lpstr>
      <vt:lpstr>Yleishyödyllisyys</vt:lpstr>
      <vt:lpstr>Yleishyödyllisyys</vt:lpstr>
      <vt:lpstr>Veronalainen elinkeinotoiminta</vt:lpstr>
      <vt:lpstr>Verovapaat tulot (vero.fi)</vt:lpstr>
      <vt:lpstr>Kirjanpito</vt:lpstr>
      <vt:lpstr>Tilinpäätös</vt:lpstr>
      <vt:lpstr>Tilinpäätöksen laatiminen</vt:lpstr>
      <vt:lpstr>Tilinpäätöksen lukeminen</vt:lpstr>
      <vt:lpstr>Apuja taloudenhoitoon</vt:lpstr>
      <vt:lpstr>Kiitos!</vt:lpstr>
      <vt:lpstr>Suomen merkittävin  kulttuurisen  lapsi- ja nuorisotyön toimija!</vt:lpstr>
      <vt:lpstr>PowerPoint-esitys</vt:lpstr>
    </vt:vector>
  </TitlesOfParts>
  <Company>Kuviopaja Oy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Antti</dc:creator>
  <cp:lastModifiedBy>Henna Liiri</cp:lastModifiedBy>
  <cp:revision>2085</cp:revision>
  <cp:lastPrinted>2019-02-27T11:46:22Z</cp:lastPrinted>
  <dcterms:modified xsi:type="dcterms:W3CDTF">2019-03-11T15:07:32Z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uthorIds_UIVersion_5632">
    <vt:lpwstr>54</vt:lpwstr>
  </property>
  <property fmtid="{D5CDD505-2E9C-101B-9397-08002B2CF9AE}" pid="3" name="ContentTypeId">
    <vt:lpwstr>0x01010041438DBF460C8C4C85070EB7E7A20341</vt:lpwstr>
  </property>
</Properties>
</file>