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15"/>
  </p:notesMasterIdLst>
  <p:handoutMasterIdLst>
    <p:handoutMasterId r:id="rId16"/>
  </p:handoutMasterIdLst>
  <p:sldIdLst>
    <p:sldId id="257" r:id="rId3"/>
    <p:sldId id="268" r:id="rId4"/>
    <p:sldId id="269" r:id="rId5"/>
    <p:sldId id="265" r:id="rId6"/>
    <p:sldId id="263" r:id="rId7"/>
    <p:sldId id="256" r:id="rId8"/>
    <p:sldId id="264" r:id="rId9"/>
    <p:sldId id="261" r:id="rId10"/>
    <p:sldId id="258" r:id="rId11"/>
    <p:sldId id="262" r:id="rId12"/>
    <p:sldId id="260" r:id="rId13"/>
    <p:sldId id="267" r:id="rId14"/>
  </p:sldIdLst>
  <p:sldSz cx="9144000" cy="6858000" type="screen4x3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86" autoAdjust="0"/>
  </p:normalViewPr>
  <p:slideViewPr>
    <p:cSldViewPr>
      <p:cViewPr varScale="1">
        <p:scale>
          <a:sx n="72" d="100"/>
          <a:sy n="72" d="100"/>
        </p:scale>
        <p:origin x="1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08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customXml" Target="../customXml/item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8475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1276" y="1"/>
            <a:ext cx="2946400" cy="498475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D290D995-26E6-4194-A38D-662234AE1535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431339"/>
            <a:ext cx="2946400" cy="498475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1276" y="9431339"/>
            <a:ext cx="2946400" cy="498475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584DCBA0-63D3-4967-A6FC-6C958387E4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3081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6491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9F023774-8556-405D-B375-7D639E355F0F}" type="datetimeFigureOut">
              <a:rPr lang="fi-FI" smtClean="0"/>
              <a:pPr/>
              <a:t>11.9.2018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6491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B284A62B-2DD0-4571-B04F-AFC135D18FE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326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4A62B-2DD0-4571-B04F-AFC135D18FED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7725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4A62B-2DD0-4571-B04F-AFC135D18FED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0753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4A62B-2DD0-4571-B04F-AFC135D18FED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9632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4A62B-2DD0-4571-B04F-AFC135D18FED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136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1484784"/>
            <a:ext cx="7772400" cy="1470025"/>
          </a:xfrm>
        </p:spPr>
        <p:txBody>
          <a:bodyPr/>
          <a:lstStyle>
            <a:lvl1pPr>
              <a:defRPr baseline="0">
                <a:latin typeface="Calibri" pitchFamily="34" charset="0"/>
              </a:defRPr>
            </a:lvl1pPr>
          </a:lstStyle>
          <a:p>
            <a:r>
              <a:rPr lang="fi-FI" dirty="0"/>
              <a:t>ESITYKSEN OTSIKKO ISOIN KIRJAIMIN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240559"/>
            <a:ext cx="6400800" cy="15590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9" name="Kuva 8" descr="logo_pp_etusivu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91880" y="5589240"/>
            <a:ext cx="2028825" cy="942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DIAN OTSIKKO ISOIN KIRJAIMIN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038600" cy="4205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038600" cy="4205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pic>
        <p:nvPicPr>
          <p:cNvPr id="8" name="Kuva 7" descr="logo_pp_etusivu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9552" y="5877272"/>
            <a:ext cx="1620000" cy="75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518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 värillisellä taustall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213175"/>
          </a:xfrm>
        </p:spPr>
        <p:txBody>
          <a:bodyPr anchor="ctr"/>
          <a:lstStyle>
            <a:lvl1pPr marL="0" indent="0">
              <a:buNone/>
              <a:defRPr sz="2800"/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038600" cy="5213175"/>
          </a:xfrm>
        </p:spPr>
        <p:txBody>
          <a:bodyPr anchor="ctr"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7" name="Kuva 6" descr="KANSALAISFOORUMI_nega-85mm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9552" y="5836520"/>
            <a:ext cx="1764000" cy="85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7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ctr"/>
          <a:lstStyle>
            <a:lvl1pPr algn="l">
              <a:defRPr sz="2000" b="0" baseline="0"/>
            </a:lvl1pPr>
          </a:lstStyle>
          <a:p>
            <a:r>
              <a:rPr lang="fi-FI" dirty="0"/>
              <a:t>TÄHÄN OTSIKKO ISOIN KIRJAIMIN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60648"/>
            <a:ext cx="5111750" cy="5472608"/>
          </a:xfrm>
        </p:spPr>
        <p:txBody>
          <a:bodyPr/>
          <a:lstStyle>
            <a:lvl1pPr>
              <a:buNone/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556793"/>
            <a:ext cx="3008313" cy="4176464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8" name="Kuva 7" descr="logo_pp_etusivu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9552" y="5877272"/>
            <a:ext cx="1620000" cy="75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952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792288" y="4365104"/>
            <a:ext cx="5486400" cy="566738"/>
          </a:xfrm>
        </p:spPr>
        <p:txBody>
          <a:bodyPr anchor="b"/>
          <a:lstStyle>
            <a:lvl1pPr algn="l">
              <a:defRPr sz="2000" b="0" baseline="0"/>
            </a:lvl1pPr>
          </a:lstStyle>
          <a:p>
            <a:r>
              <a:rPr lang="fi-FI" dirty="0"/>
              <a:t>TÄHÄN OTSIKKO ISOIN KIRJAIMIN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324743"/>
            <a:ext cx="5486400" cy="38963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49318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8" name="Kuva 7" descr="logo_pp_etusivu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9552" y="5877272"/>
            <a:ext cx="1620000" cy="75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656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ilman luettelomerkke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 baseline="0"/>
            </a:lvl1pPr>
          </a:lstStyle>
          <a:p>
            <a:r>
              <a:rPr lang="fi-FI" dirty="0"/>
              <a:t>DIAN OTSIKKO ISOIN KIRJAIMIN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5"/>
          </a:xfrm>
        </p:spPr>
        <p:txBody>
          <a:bodyPr/>
          <a:lstStyle>
            <a:lvl1pPr marL="0" indent="0">
              <a:buClrTx/>
              <a:buNone/>
              <a:defRPr>
                <a:latin typeface="Brandon Grotesque Light" pitchFamily="34" charset="0"/>
              </a:defRPr>
            </a:lvl1pPr>
            <a:lvl2pPr>
              <a:buNone/>
              <a:defRPr>
                <a:latin typeface="Brandon Grotesque Light" pitchFamily="34" charset="0"/>
              </a:defRPr>
            </a:lvl2pPr>
            <a:lvl3pPr>
              <a:buFont typeface="Courier New" pitchFamily="49" charset="0"/>
              <a:buNone/>
              <a:defRPr>
                <a:latin typeface="Brandon Grotesque Light" pitchFamily="34" charset="0"/>
              </a:defRPr>
            </a:lvl3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7" name="Kuva 6" descr="logo_pp_etusivu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9552" y="5877272"/>
            <a:ext cx="1620000" cy="75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7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 baseline="0"/>
            </a:lvl1pPr>
          </a:lstStyle>
          <a:p>
            <a:r>
              <a:rPr lang="fi-FI" dirty="0"/>
              <a:t>DIAN OTSIKKO ISOIN KIRJAIMIN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5"/>
          </a:xfrm>
        </p:spPr>
        <p:txBody>
          <a:bodyPr/>
          <a:lstStyle>
            <a:lvl1pPr>
              <a:buClrTx/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buFont typeface="Courier New" pitchFamily="49" charset="0"/>
              <a:buChar char="o"/>
              <a:defRPr>
                <a:latin typeface="Calibri" pitchFamily="34" charset="0"/>
              </a:defRPr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pic>
        <p:nvPicPr>
          <p:cNvPr id="7" name="Kuva 6" descr="logo_pp_etusivu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9552" y="5877272"/>
            <a:ext cx="1620000" cy="7529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DIAN OTSIKKO ISOIN KIRJAIMIN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038600" cy="4205063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038600" cy="4205063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pic>
        <p:nvPicPr>
          <p:cNvPr id="8" name="Kuva 7" descr="logo_pp_etusivu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9552" y="5877272"/>
            <a:ext cx="1620000" cy="7529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ctr"/>
          <a:lstStyle>
            <a:lvl1pPr algn="l">
              <a:defRPr sz="2000" b="1" baseline="0"/>
            </a:lvl1pPr>
          </a:lstStyle>
          <a:p>
            <a:r>
              <a:rPr lang="fi-FI" dirty="0"/>
              <a:t>TÄHÄN OTSIKKO ISOIN KIRJAIMIN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60648"/>
            <a:ext cx="5111750" cy="5472608"/>
          </a:xfrm>
        </p:spPr>
        <p:txBody>
          <a:bodyPr/>
          <a:lstStyle>
            <a:lvl1pPr>
              <a:buNone/>
              <a:defRPr sz="2800">
                <a:latin typeface="Calibri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556793"/>
            <a:ext cx="3008313" cy="4176464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8" name="Kuva 7" descr="logo_pp_etusivu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9552" y="5877272"/>
            <a:ext cx="1620000" cy="7529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792288" y="4365104"/>
            <a:ext cx="5486400" cy="5667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fi-FI" dirty="0"/>
              <a:t>TÄHÄN OTSIKKO ISOIN KIRJAIMIN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324743"/>
            <a:ext cx="5486400" cy="38963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49318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8" name="Kuva 7" descr="logo_pp_etusivu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9552" y="5877272"/>
            <a:ext cx="1620000" cy="7529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ilman luettelomerkke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 b="1" baseline="0">
                <a:latin typeface="Calibri" pitchFamily="34" charset="0"/>
              </a:defRPr>
            </a:lvl1pPr>
          </a:lstStyle>
          <a:p>
            <a:r>
              <a:rPr lang="fi-FI" dirty="0"/>
              <a:t>DIAN OTSIKKO ISOIN KIRJAIMIN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5"/>
          </a:xfrm>
        </p:spPr>
        <p:txBody>
          <a:bodyPr/>
          <a:lstStyle>
            <a:lvl1pPr marL="0" indent="0">
              <a:buClrTx/>
              <a:buNone/>
              <a:defRPr>
                <a:latin typeface="Calibri" pitchFamily="34" charset="0"/>
              </a:defRPr>
            </a:lvl1pPr>
            <a:lvl2pPr>
              <a:buNone/>
              <a:defRPr>
                <a:latin typeface="Brandon Grotesque Light" pitchFamily="34" charset="0"/>
              </a:defRPr>
            </a:lvl2pPr>
            <a:lvl3pPr>
              <a:buFont typeface="Courier New" pitchFamily="49" charset="0"/>
              <a:buNone/>
              <a:defRPr>
                <a:latin typeface="Brandon Grotesque Light" pitchFamily="34" charset="0"/>
              </a:defRPr>
            </a:lvl3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7" name="Kuva 6" descr="logo_pp_etusivu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9552" y="5877272"/>
            <a:ext cx="1620000" cy="7529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1484784"/>
            <a:ext cx="7772400" cy="1470025"/>
          </a:xfrm>
        </p:spPr>
        <p:txBody>
          <a:bodyPr/>
          <a:lstStyle>
            <a:lvl1pPr>
              <a:defRPr baseline="0">
                <a:latin typeface="Brandon Grotesque Black" pitchFamily="34" charset="0"/>
              </a:defRPr>
            </a:lvl1pPr>
          </a:lstStyle>
          <a:p>
            <a:r>
              <a:rPr lang="fi-FI" dirty="0"/>
              <a:t>ESITYKSEN OTSIKKO ISOIN KIRJAIMIN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240559"/>
            <a:ext cx="6400800" cy="15590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Brandon Grotesque Medium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9" name="Kuva 8" descr="logo_pp_etusivu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91880" y="5589240"/>
            <a:ext cx="202882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13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taustavärill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2348880"/>
            <a:ext cx="7772400" cy="1470025"/>
          </a:xfrm>
        </p:spPr>
        <p:txBody>
          <a:bodyPr/>
          <a:lstStyle>
            <a:lvl1pPr>
              <a:defRPr baseline="0">
                <a:latin typeface="Brandon Grotesque Black" pitchFamily="34" charset="0"/>
              </a:defRPr>
            </a:lvl1pPr>
          </a:lstStyle>
          <a:p>
            <a:r>
              <a:rPr lang="fi-FI" dirty="0"/>
              <a:t>ESITYKSEN OTSIKKO ISOIN KIRJAIMIN</a:t>
            </a:r>
          </a:p>
        </p:txBody>
      </p:sp>
      <p:pic>
        <p:nvPicPr>
          <p:cNvPr id="9" name="Kuva 8" descr="KANSALAISFOORUMI_nega-85mm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19437" y="5157192"/>
            <a:ext cx="290512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33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 baseline="0"/>
            </a:lvl1pPr>
          </a:lstStyle>
          <a:p>
            <a:r>
              <a:rPr lang="fi-FI" dirty="0"/>
              <a:t>DIAN OTSIKKO ISOIN KIRJAIMIN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5"/>
          </a:xfrm>
        </p:spPr>
        <p:txBody>
          <a:bodyPr/>
          <a:lstStyle>
            <a:lvl1pPr>
              <a:buClrTx/>
              <a:defRPr>
                <a:latin typeface="Brandon Grotesque Light" pitchFamily="34" charset="0"/>
              </a:defRPr>
            </a:lvl1pPr>
            <a:lvl2pPr>
              <a:defRPr>
                <a:latin typeface="Brandon Grotesque Light" pitchFamily="34" charset="0"/>
              </a:defRPr>
            </a:lvl2pPr>
            <a:lvl3pPr>
              <a:buFont typeface="Courier New" pitchFamily="49" charset="0"/>
              <a:buChar char="o"/>
              <a:defRPr>
                <a:latin typeface="Brandon Grotesque Light" pitchFamily="34" charset="0"/>
              </a:defRPr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pic>
        <p:nvPicPr>
          <p:cNvPr id="7" name="Kuva 6" descr="logo_pp_etusivu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9552" y="5877272"/>
            <a:ext cx="1620000" cy="75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14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Tämä taso</a:t>
            </a:r>
          </a:p>
          <a:p>
            <a:pPr lvl="2"/>
            <a:r>
              <a:rPr lang="fi-FI" dirty="0"/>
              <a:t>Tämä taso</a:t>
            </a:r>
          </a:p>
        </p:txBody>
      </p:sp>
      <p:sp>
        <p:nvSpPr>
          <p:cNvPr id="9" name="Tekstikehys 8"/>
          <p:cNvSpPr txBox="1"/>
          <p:nvPr/>
        </p:nvSpPr>
        <p:spPr>
          <a:xfrm>
            <a:off x="6660232" y="6309320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200" dirty="0">
                <a:solidFill>
                  <a:schemeClr val="tx1"/>
                </a:solidFill>
                <a:latin typeface="Calibri" pitchFamily="34" charset="0"/>
              </a:rPr>
              <a:t>© Tuula</a:t>
            </a:r>
            <a:r>
              <a:rPr lang="fi-FI" sz="1200" baseline="0" dirty="0">
                <a:solidFill>
                  <a:schemeClr val="tx1"/>
                </a:solidFill>
                <a:latin typeface="Calibri" pitchFamily="34" charset="0"/>
              </a:rPr>
              <a:t> Hyystinmäki</a:t>
            </a:r>
            <a:endParaRPr lang="fi-FI" sz="12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7" r:id="rId5"/>
    <p:sldLayoutId id="2147483658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70000"/>
        <a:buFont typeface="Courier New" pitchFamily="49" charset="0"/>
        <a:buChar char="o"/>
        <a:defRPr sz="24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70000"/>
        <a:buFont typeface="Courier New" pitchFamily="49" charset="0"/>
        <a:buChar char="o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 baseline="0">
          <a:solidFill>
            <a:schemeClr val="tx1"/>
          </a:solidFill>
          <a:latin typeface="Brandon Grotesque Medium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Tämä taso</a:t>
            </a:r>
          </a:p>
          <a:p>
            <a:pPr lvl="2"/>
            <a:r>
              <a:rPr lang="fi-FI" dirty="0"/>
              <a:t>Tämä taso</a:t>
            </a:r>
          </a:p>
        </p:txBody>
      </p:sp>
      <p:sp>
        <p:nvSpPr>
          <p:cNvPr id="9" name="Tekstikehys 8"/>
          <p:cNvSpPr txBox="1"/>
          <p:nvPr/>
        </p:nvSpPr>
        <p:spPr>
          <a:xfrm>
            <a:off x="6660232" y="6309320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200" dirty="0">
                <a:solidFill>
                  <a:schemeClr val="tx1"/>
                </a:solidFill>
              </a:rPr>
              <a:t>© Timo</a:t>
            </a:r>
            <a:r>
              <a:rPr lang="fi-FI" sz="1200" baseline="0" dirty="0">
                <a:solidFill>
                  <a:schemeClr val="tx1"/>
                </a:solidFill>
              </a:rPr>
              <a:t> Tervo</a:t>
            </a:r>
            <a:endParaRPr lang="fi-FI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54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Brandon Grotesque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Brandon Grotesque Ligh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70000"/>
        <a:buFont typeface="Courier New" pitchFamily="49" charset="0"/>
        <a:buChar char="o"/>
        <a:defRPr sz="2400" kern="1200" baseline="0">
          <a:solidFill>
            <a:schemeClr val="tx1"/>
          </a:solidFill>
          <a:latin typeface="Brandon Grotesque Ligh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70000"/>
        <a:buFont typeface="Courier New" pitchFamily="49" charset="0"/>
        <a:buChar char="o"/>
        <a:defRPr sz="2000" kern="1200">
          <a:solidFill>
            <a:schemeClr val="tx1"/>
          </a:solidFill>
          <a:latin typeface="Brandon Grotesque Ligh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 baseline="0">
          <a:solidFill>
            <a:schemeClr val="tx1"/>
          </a:solidFill>
          <a:latin typeface="Brandon Grotesque Medium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afnet.fi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kansalaisfoorumi.fi/wp-content/uploads/2018/06/yhteisollisen_opintoryhman_raportti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ansalaisfoorumi.fi/tuki/opintosetelietu/" TargetMode="External"/><Relationship Id="rId2" Type="http://schemas.openxmlformats.org/officeDocument/2006/relationships/hyperlink" Target="https://kansalaisfoorumi.fi/tuki/jarjesta-kurss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ansalaisfoorumi.fi/tuki/perusta-yhteisollinen-opintoryhm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kansalaisfoorumi.fi/tuki/" TargetMode="External"/><Relationship Id="rId7" Type="http://schemas.openxmlformats.org/officeDocument/2006/relationships/hyperlink" Target="mailto:tuula.hyystinmaki@kansalaisfoorumi.f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kka.kinnunen@kansalaisfoorumi.fi" TargetMode="External"/><Relationship Id="rId5" Type="http://schemas.openxmlformats.org/officeDocument/2006/relationships/hyperlink" Target="http://www.skafnet.fi/" TargetMode="External"/><Relationship Id="rId4" Type="http://schemas.openxmlformats.org/officeDocument/2006/relationships/hyperlink" Target="https://skafnet.fi/SkafNet/#!login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br>
              <a:rPr lang="fi-FI" dirty="0"/>
            </a:br>
            <a:endParaRPr lang="fi-FI" dirty="0"/>
          </a:p>
        </p:txBody>
      </p:sp>
      <p:pic>
        <p:nvPicPr>
          <p:cNvPr id="3" name="Kuva 2" descr="http://www.kansalaisfoorumi.fi/images/sut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8299" y="1844824"/>
            <a:ext cx="6322937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612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E4C9B4-E3BF-4DD9-A38C-737DB2596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fi-FI" dirty="0"/>
              <a:t>OPINTORYHMÄTUEN VARAUS</a:t>
            </a:r>
            <a:br>
              <a:rPr lang="fi-FI" dirty="0"/>
            </a:br>
            <a:r>
              <a:rPr lang="fi-FI" sz="1600" dirty="0">
                <a:hlinkClick r:id="rId2"/>
              </a:rPr>
              <a:t>www.skafnet.fi</a:t>
            </a:r>
            <a:br>
              <a:rPr lang="fi-FI" sz="1600" dirty="0"/>
            </a:br>
            <a:endParaRPr lang="fi-FI" sz="16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B82C955-5F96-49A0-82C2-9920430C6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i-FI" dirty="0"/>
          </a:p>
          <a:p>
            <a:pPr algn="ctr"/>
            <a:r>
              <a:rPr lang="fi-FI" dirty="0"/>
              <a:t>Mitä ryhmä suunnittelee tehdä ? 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Mitä ryhmän jäsenten odotetaan oppivan? 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Mistä kustannusten oletetaan syntyvän?</a:t>
            </a:r>
          </a:p>
        </p:txBody>
      </p:sp>
    </p:spTree>
    <p:extLst>
      <p:ext uri="{BB962C8B-B14F-4D97-AF65-F5344CB8AC3E}">
        <p14:creationId xmlns:p14="http://schemas.microsoft.com/office/powerpoint/2010/main" val="2483108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95635"/>
            <a:ext cx="8229600" cy="1858218"/>
          </a:xfrm>
        </p:spPr>
        <p:txBody>
          <a:bodyPr/>
          <a:lstStyle/>
          <a:p>
            <a:r>
              <a:rPr lang="fi-FI" dirty="0"/>
              <a:t>OPINTORYHMÄN TILITYS </a:t>
            </a:r>
            <a:br>
              <a:rPr lang="fi-FI" dirty="0"/>
            </a:br>
            <a:r>
              <a:rPr lang="fi-FI" dirty="0"/>
              <a:t>JA siihen liitteenä </a:t>
            </a:r>
            <a:r>
              <a:rPr lang="fi-FI" dirty="0">
                <a:hlinkClick r:id="rId3"/>
              </a:rPr>
              <a:t>RAPORTTILOMAKE</a:t>
            </a:r>
            <a:br>
              <a:rPr lang="fi-FI" dirty="0"/>
            </a:br>
            <a:br>
              <a:rPr lang="fi-FI" sz="1400" dirty="0"/>
            </a:br>
            <a:endParaRPr lang="fi-FI" sz="1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053852"/>
            <a:ext cx="8229600" cy="3751411"/>
          </a:xfrm>
        </p:spPr>
        <p:txBody>
          <a:bodyPr>
            <a:normAutofit fontScale="55000" lnSpcReduction="20000"/>
          </a:bodyPr>
          <a:lstStyle/>
          <a:p>
            <a:pPr algn="ctr"/>
            <a:endParaRPr lang="fi-FI" dirty="0"/>
          </a:p>
          <a:p>
            <a:pPr algn="ctr"/>
            <a:r>
              <a:rPr lang="fi-FI" dirty="0"/>
              <a:t>Kuvaa opintoryhmän toteutunutta toimintaa. Mitä ryhmänne teki?</a:t>
            </a:r>
          </a:p>
          <a:p>
            <a:pPr marL="0" indent="0" algn="ctr">
              <a:buNone/>
            </a:pPr>
            <a:endParaRPr lang="fi-FI" dirty="0"/>
          </a:p>
          <a:p>
            <a:pPr algn="ctr"/>
            <a:r>
              <a:rPr lang="fi-FI" dirty="0"/>
              <a:t>Kerro miten hyvin saavutitte hakemukseen kirjaamanne tavoitteet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Millaisia tuloksia saitte aikaan? </a:t>
            </a:r>
            <a:br>
              <a:rPr lang="fi-FI" dirty="0"/>
            </a:br>
            <a:r>
              <a:rPr lang="fi-FI" dirty="0"/>
              <a:t>Mitä ryhmälle uusia tietoja ja/tai taitoja opitte?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Miten yhteistyö ryhmässänne sujui?</a:t>
            </a:r>
          </a:p>
          <a:p>
            <a:pPr marL="0" indent="0" algn="ctr">
              <a:buNone/>
            </a:pPr>
            <a:endParaRPr lang="fi-FI" dirty="0"/>
          </a:p>
          <a:p>
            <a:pPr algn="ctr"/>
            <a:r>
              <a:rPr lang="fi-FI" dirty="0"/>
              <a:t>Osallistujat</a:t>
            </a:r>
          </a:p>
          <a:p>
            <a:pPr algn="ctr"/>
            <a:r>
              <a:rPr lang="fi-FI" dirty="0"/>
              <a:t>Tulot ja menot</a:t>
            </a:r>
          </a:p>
          <a:p>
            <a:pPr algn="ctr"/>
            <a:endParaRPr lang="fi-FI" dirty="0"/>
          </a:p>
          <a:p>
            <a:pPr algn="ctr"/>
            <a:endParaRPr lang="fi-FI" b="1" dirty="0"/>
          </a:p>
          <a:p>
            <a:pPr marL="0" indent="0" algn="ctr">
              <a:buNone/>
            </a:pPr>
            <a:r>
              <a:rPr lang="fi-FI" b="1" dirty="0"/>
              <a:t>Muita dokumentteja voi liittää mukaan</a:t>
            </a:r>
          </a:p>
        </p:txBody>
      </p:sp>
    </p:spTree>
    <p:extLst>
      <p:ext uri="{BB962C8B-B14F-4D97-AF65-F5344CB8AC3E}">
        <p14:creationId xmlns:p14="http://schemas.microsoft.com/office/powerpoint/2010/main" val="3025267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Kiitos huomiostanne.</a:t>
            </a:r>
          </a:p>
        </p:txBody>
      </p:sp>
      <p:pic>
        <p:nvPicPr>
          <p:cNvPr id="1026" name="Picture 2" descr="Verkkolehti maaliskuu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96752"/>
            <a:ext cx="4200467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100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Kansalaisfoorumi on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3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valtakunnallinen </a:t>
            </a:r>
            <a:r>
              <a:rPr lang="fi-FI" b="1" dirty="0"/>
              <a:t>sivistysliitto</a:t>
            </a:r>
            <a:r>
              <a:rPr lang="fi-FI" dirty="0"/>
              <a:t> jolla on toimilupa ylläpitää opintokeskusta = </a:t>
            </a:r>
            <a:r>
              <a:rPr lang="fi-FI" b="1" dirty="0"/>
              <a:t>aikuisoppilaitos</a:t>
            </a:r>
          </a:p>
          <a:p>
            <a:r>
              <a:rPr lang="fi-FI" dirty="0"/>
              <a:t>Toimialana järjestöllinen sivistystyö</a:t>
            </a:r>
            <a:br>
              <a:rPr lang="fi-FI" dirty="0"/>
            </a:br>
            <a:r>
              <a:rPr lang="fi-FI" dirty="0"/>
              <a:t>	omat jäsenjärjestöt + muu kansalaistoiminta</a:t>
            </a:r>
          </a:p>
          <a:p>
            <a:r>
              <a:rPr lang="fi-FI" dirty="0"/>
              <a:t>Koulutusta, neuvontaa, aineistoja ja rahallista tukea</a:t>
            </a:r>
          </a:p>
          <a:p>
            <a:r>
              <a:rPr lang="fi-FI" dirty="0"/>
              <a:t>henkilökunta noin 10, kurssitunteja noin 20 000/v, tuettuja opintoryhmiä noin 100</a:t>
            </a:r>
          </a:p>
          <a:p>
            <a:r>
              <a:rPr lang="fi-FI" dirty="0"/>
              <a:t>Toimipisteet Vantaa, Rovaniemi, Oulu, Tampere</a:t>
            </a:r>
          </a:p>
          <a:p>
            <a:pPr marL="0" indent="0">
              <a:buNone/>
            </a:pPr>
            <a:r>
              <a:rPr lang="fi-FI" dirty="0"/>
              <a:t>     Koulutustila Helsinki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1802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Kansalaisfoorumin sivistystyö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Jäsenliittojen ja muiden yhteistyökumppanien kasvatuksellisen ja kulttuurisen toiminnan tukemista </a:t>
            </a:r>
          </a:p>
          <a:p>
            <a:r>
              <a:rPr lang="fi-FI" sz="2000" dirty="0"/>
              <a:t>opintotoiminnan, koulutuksen, neuvonnan ja materiaalituotannon avulla </a:t>
            </a:r>
          </a:p>
          <a:p>
            <a:r>
              <a:rPr lang="fi-FI" sz="2000" dirty="0"/>
              <a:t>omien opinnollisten tilaisuuksien, koulutusten ja kulttuuritapahtumien järjestämistä </a:t>
            </a:r>
          </a:p>
          <a:p>
            <a:r>
              <a:rPr lang="fi-FI" sz="2000" dirty="0"/>
              <a:t>jäsenjärjestöjen kulttuuritapahtumien toteuttamisessa mukanaoloa oman koulutus- ja sivistystehtävän puitteissa </a:t>
            </a:r>
          </a:p>
          <a:p>
            <a:r>
              <a:rPr lang="fi-FI" sz="2000" dirty="0"/>
              <a:t>aktiivisen kansalaisuuden edistäminen sekä kansalais- ja järjestötoiminnan kehittäminen.</a:t>
            </a:r>
          </a:p>
          <a:p>
            <a:r>
              <a:rPr lang="fi-FI" sz="2000" dirty="0"/>
              <a:t>kansainvälistä kulttuurista yhteistyötä</a:t>
            </a:r>
          </a:p>
        </p:txBody>
      </p:sp>
    </p:spTree>
    <p:extLst>
      <p:ext uri="{BB962C8B-B14F-4D97-AF65-F5344CB8AC3E}">
        <p14:creationId xmlns:p14="http://schemas.microsoft.com/office/powerpoint/2010/main" val="134853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Kansalaisfoorumin jäsenliitot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Kanteleliitto ry</a:t>
            </a:r>
          </a:p>
          <a:p>
            <a:r>
              <a:rPr lang="fi-FI" dirty="0"/>
              <a:t>Suomen Harrastajateatteriliitto ry </a:t>
            </a:r>
          </a:p>
          <a:p>
            <a:r>
              <a:rPr lang="fi-FI" dirty="0"/>
              <a:t>Suomen Kansanmusiikkiliitto ry</a:t>
            </a:r>
          </a:p>
          <a:p>
            <a:r>
              <a:rPr lang="fi-FI" dirty="0"/>
              <a:t>Suomen Nuorisoseurat ry </a:t>
            </a:r>
          </a:p>
          <a:p>
            <a:r>
              <a:rPr lang="fi-FI" dirty="0"/>
              <a:t>Suomen Nuorisosirkusliitto ry </a:t>
            </a:r>
          </a:p>
          <a:p>
            <a:r>
              <a:rPr lang="fi-FI" dirty="0"/>
              <a:t>Suomen Puhallinorkesteriliitto ry</a:t>
            </a:r>
          </a:p>
          <a:p>
            <a:r>
              <a:rPr lang="fi-FI" dirty="0"/>
              <a:t>Suomen Senioriliike ry</a:t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2502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9AA7FE-75A5-4910-B478-02C5F2F73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Kansalaisfoorumin tukema </a:t>
            </a:r>
            <a:r>
              <a:rPr lang="fi-FI" dirty="0">
                <a:hlinkClick r:id="rId2"/>
              </a:rPr>
              <a:t>KURSSI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4D22BD-3E28-42DD-8337-6EF5F1F8F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536504"/>
          </a:xfrm>
        </p:spPr>
        <p:txBody>
          <a:bodyPr>
            <a:normAutofit/>
          </a:bodyPr>
          <a:lstStyle/>
          <a:p>
            <a:r>
              <a:rPr lang="fi-FI" dirty="0"/>
              <a:t>Kansalaisfoorumi välittää valtionapua yhdistysten kurssitoimintaan</a:t>
            </a:r>
          </a:p>
          <a:p>
            <a:r>
              <a:rPr lang="fi-FI" dirty="0"/>
              <a:t>Suunnitteluvaiheessa neuvomme sekä sisällön että kustannusarvion osalta.</a:t>
            </a:r>
          </a:p>
          <a:p>
            <a:r>
              <a:rPr lang="fi-FI" dirty="0"/>
              <a:t>Reunaehtoja</a:t>
            </a:r>
          </a:p>
          <a:p>
            <a:pPr lvl="1"/>
            <a:r>
              <a:rPr lang="fi-FI" sz="2000" dirty="0"/>
              <a:t>Kesto vähintään 4 oppituntia à 45 minuuttia</a:t>
            </a:r>
          </a:p>
          <a:p>
            <a:pPr lvl="1"/>
            <a:r>
              <a:rPr lang="fi-FI" sz="2000" dirty="0"/>
              <a:t>Yli 15-vuotiaita kurssilaisia vähintään 8</a:t>
            </a:r>
          </a:p>
          <a:p>
            <a:pPr lvl="1"/>
            <a:r>
              <a:rPr lang="fi-FI" sz="2000" dirty="0"/>
              <a:t>Rahallinen tuki enintään 50 % ja enintään 21 € / h</a:t>
            </a:r>
          </a:p>
          <a:p>
            <a:pPr lvl="1"/>
            <a:r>
              <a:rPr lang="fi-FI" sz="2000" dirty="0"/>
              <a:t>Tuetaan välttämättömiä kustannuksia, ruoka ei kuulu tuen piiriin</a:t>
            </a:r>
            <a:r>
              <a:rPr lang="fi-FI" dirty="0"/>
              <a:t>.</a:t>
            </a:r>
          </a:p>
          <a:p>
            <a:pPr lvl="1"/>
            <a:r>
              <a:rPr lang="fi-FI" sz="2000" dirty="0">
                <a:hlinkClick r:id="rId3"/>
              </a:rPr>
              <a:t>Opintosetelietuus</a:t>
            </a:r>
            <a:r>
              <a:rPr lang="fi-FI" sz="2000" dirty="0"/>
              <a:t> erityisryhmille</a:t>
            </a:r>
          </a:p>
          <a:p>
            <a:pPr lvl="1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0607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2088233"/>
          </a:xfrm>
        </p:spPr>
        <p:txBody>
          <a:bodyPr/>
          <a:lstStyle/>
          <a:p>
            <a:r>
              <a:rPr lang="fi-FI" dirty="0"/>
              <a:t>Kansalaisfoorumin tukema</a:t>
            </a:r>
            <a:br>
              <a:rPr lang="fi-FI" dirty="0"/>
            </a:br>
            <a:r>
              <a:rPr lang="fi-FI" dirty="0"/>
              <a:t>YHTEISÖLLINEN  </a:t>
            </a:r>
            <a:r>
              <a:rPr lang="fi-FI" dirty="0">
                <a:hlinkClick r:id="rId3"/>
              </a:rPr>
              <a:t>OPINTORYHMÄ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448272"/>
          </a:xfrm>
        </p:spPr>
        <p:txBody>
          <a:bodyPr>
            <a:normAutofit fontScale="55000" lnSpcReduction="20000"/>
          </a:bodyPr>
          <a:lstStyle/>
          <a:p>
            <a:r>
              <a:rPr lang="fi-FI" sz="3600" dirty="0">
                <a:solidFill>
                  <a:schemeClr val="tx1"/>
                </a:solidFill>
              </a:rPr>
              <a:t>tavoitteellinen </a:t>
            </a:r>
          </a:p>
          <a:p>
            <a:r>
              <a:rPr lang="fi-FI" sz="3600" dirty="0">
                <a:solidFill>
                  <a:schemeClr val="tx1"/>
                </a:solidFill>
              </a:rPr>
              <a:t>toimintaa kehittävä,</a:t>
            </a:r>
          </a:p>
          <a:p>
            <a:r>
              <a:rPr lang="fi-FI" sz="3600" dirty="0">
                <a:solidFill>
                  <a:schemeClr val="tx1"/>
                </a:solidFill>
              </a:rPr>
              <a:t>osallistujille uusia tietoja tai taitoja antava</a:t>
            </a:r>
          </a:p>
          <a:p>
            <a:r>
              <a:rPr lang="fi-FI" sz="3600" dirty="0">
                <a:solidFill>
                  <a:schemeClr val="tx1"/>
                </a:solidFill>
              </a:rPr>
              <a:t>opiskelee vähintään 30 tuntia</a:t>
            </a:r>
          </a:p>
          <a:p>
            <a:r>
              <a:rPr lang="fi-FI" sz="3600" dirty="0">
                <a:solidFill>
                  <a:schemeClr val="tx1"/>
                </a:solidFill>
              </a:rPr>
              <a:t>Kansalaisfoorumin kuluja korvaava tuki enintään 500 € </a:t>
            </a:r>
          </a:p>
          <a:p>
            <a:endParaRPr lang="fi-FI" dirty="0">
              <a:solidFill>
                <a:schemeClr val="tx1"/>
              </a:solidFill>
            </a:endParaRPr>
          </a:p>
          <a:p>
            <a:r>
              <a:rPr lang="fi-FI" dirty="0">
                <a:solidFill>
                  <a:schemeClr val="tx1"/>
                </a:solidFill>
                <a:hlinkClick r:id="rId3"/>
              </a:rPr>
              <a:t>https://kansalaisfoorumi.fi/tuki/perusta-yhteisollinen-opintoryhma/</a:t>
            </a:r>
            <a:endParaRPr lang="fi-FI" dirty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8C3A65-9420-4301-8E34-4B036DCF0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verkkopalvelu www.skafnet.fi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E502AF-4472-4482-AA97-39EECC435DE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Käyttäjäksi rekisteröidytään</a:t>
            </a:r>
          </a:p>
          <a:p>
            <a:endParaRPr lang="fi-FI" sz="2400" dirty="0"/>
          </a:p>
          <a:p>
            <a:r>
              <a:rPr lang="fi-FI" sz="2400" dirty="0"/>
              <a:t>Kurssituntihaku joulukuussa seuraavalle vuodelle</a:t>
            </a:r>
          </a:p>
          <a:p>
            <a:pPr lvl="1"/>
            <a:r>
              <a:rPr lang="fi-FI" sz="2000" dirty="0"/>
              <a:t>Muutosten kanssa eletään!</a:t>
            </a:r>
          </a:p>
          <a:p>
            <a:pPr lvl="1"/>
            <a:endParaRPr lang="fi-FI" sz="2000" dirty="0"/>
          </a:p>
          <a:p>
            <a:r>
              <a:rPr lang="fi-FI" sz="2400" dirty="0"/>
              <a:t>Opintoryhmien haku on jatkuvaa kuluvan vuoden lokakuun loppuun saakka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2455ECF-FB09-4DB5-949F-93893F7181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Ensin varaus hyväksytään, sitten toimitaan ja sen jälkeen tehdään tilitys. Kansalaisfoorumi maksaa tuen jälkikäteen.</a:t>
            </a:r>
          </a:p>
          <a:p>
            <a:r>
              <a:rPr lang="fi-FI" sz="2400" dirty="0"/>
              <a:t>Tarvittaessa palkanmaksupalvelu</a:t>
            </a:r>
          </a:p>
          <a:p>
            <a:endParaRPr lang="fi-FI" sz="2400" dirty="0"/>
          </a:p>
          <a:p>
            <a:r>
              <a:rPr lang="fi-FI" sz="2400" dirty="0"/>
              <a:t>Kysy, älä ihmettele </a:t>
            </a:r>
            <a:r>
              <a:rPr lang="fi-FI" sz="2400" dirty="0">
                <a:sym typeface="Wingdings" panose="05000000000000000000" pitchFamily="2" charset="2"/>
              </a:rPr>
              <a:t>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237148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ASIOINTI / TUKIHAKU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1600201"/>
            <a:ext cx="6912768" cy="41330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dirty="0">
                <a:hlinkClick r:id="rId3"/>
              </a:rPr>
              <a:t>Perusohjeet</a:t>
            </a:r>
            <a:endParaRPr lang="fi-FI" dirty="0"/>
          </a:p>
          <a:p>
            <a:pPr marL="0" indent="0" algn="ctr">
              <a:buNone/>
            </a:pPr>
            <a:r>
              <a:rPr lang="fi-FI" dirty="0">
                <a:hlinkClick r:id="rId4"/>
              </a:rPr>
              <a:t>Asiointi</a:t>
            </a:r>
            <a:r>
              <a:rPr lang="fi-FI" dirty="0"/>
              <a:t> verkkosivulla </a:t>
            </a:r>
            <a:r>
              <a:rPr lang="fi-FI" u="sng" dirty="0">
                <a:hlinkClick r:id="rId5"/>
              </a:rPr>
              <a:t>skafnet.fi</a:t>
            </a:r>
            <a:endParaRPr lang="fi-FI" u="sng" dirty="0"/>
          </a:p>
          <a:p>
            <a:pPr algn="ctr"/>
            <a:endParaRPr lang="fi-FI" dirty="0"/>
          </a:p>
          <a:p>
            <a:pPr lvl="3" algn="ctr"/>
            <a:r>
              <a:rPr lang="fi-FI" dirty="0"/>
              <a:t>  Opintoryhmien yhteyshenkilönä toimii</a:t>
            </a:r>
            <a:br>
              <a:rPr lang="fi-FI" dirty="0"/>
            </a:br>
            <a:r>
              <a:rPr lang="fi-FI" dirty="0">
                <a:hlinkClick r:id="rId6"/>
              </a:rPr>
              <a:t>pekka.kinnunen@kansalaisfoorumi.fi</a:t>
            </a:r>
            <a:endParaRPr lang="fi-FI" dirty="0"/>
          </a:p>
          <a:p>
            <a:pPr lvl="3" algn="ctr"/>
            <a:r>
              <a:rPr lang="fi-FI" dirty="0"/>
              <a:t>040-5632783</a:t>
            </a:r>
          </a:p>
          <a:p>
            <a:pPr lvl="3" algn="ctr"/>
            <a:r>
              <a:rPr lang="fi-FI" dirty="0"/>
              <a:t>Kurssien yhteyshenkilönä toimii</a:t>
            </a:r>
          </a:p>
          <a:p>
            <a:pPr lvl="3" algn="ctr"/>
            <a:r>
              <a:rPr lang="fi-FI" dirty="0">
                <a:hlinkClick r:id="rId7"/>
              </a:rPr>
              <a:t>tuula.hyystinmaki@kansalaisfoorumi.fi</a:t>
            </a:r>
            <a:endParaRPr lang="fi-FI" dirty="0"/>
          </a:p>
          <a:p>
            <a:pPr lvl="3" algn="ctr"/>
            <a:r>
              <a:rPr lang="fi-FI" dirty="0"/>
              <a:t>045-6577358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6698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440160"/>
          </a:xfrm>
        </p:spPr>
        <p:txBody>
          <a:bodyPr>
            <a:normAutofit/>
          </a:bodyPr>
          <a:lstStyle/>
          <a:p>
            <a:r>
              <a:rPr lang="fi-FI" dirty="0"/>
              <a:t>OPINTORYHMÄN SUUNNITTELUA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41040" y="2492897"/>
            <a:ext cx="3754760" cy="2808312"/>
          </a:xfrm>
        </p:spPr>
        <p:txBody>
          <a:bodyPr>
            <a:normAutofit/>
          </a:bodyPr>
          <a:lstStyle/>
          <a:p>
            <a:r>
              <a:rPr lang="fi-FI" sz="2000" dirty="0"/>
              <a:t>Mitä tehdään?</a:t>
            </a:r>
          </a:p>
          <a:p>
            <a:r>
              <a:rPr lang="fi-FI" sz="2000" dirty="0"/>
              <a:t>Miksi tehdään?</a:t>
            </a:r>
          </a:p>
          <a:p>
            <a:r>
              <a:rPr lang="fi-FI" sz="2000" dirty="0"/>
              <a:t>Ketkä tekevät?</a:t>
            </a:r>
          </a:p>
          <a:p>
            <a:r>
              <a:rPr lang="fi-FI" sz="2000" dirty="0"/>
              <a:t>Mitä haluamme saavuttaa?</a:t>
            </a:r>
          </a:p>
          <a:p>
            <a:r>
              <a:rPr lang="fi-FI" sz="2000" dirty="0"/>
              <a:t>Mitä opimme?</a:t>
            </a:r>
          </a:p>
          <a:p>
            <a:r>
              <a:rPr lang="fi-FI" sz="2000" dirty="0"/>
              <a:t>Miten toteutamme?</a:t>
            </a:r>
          </a:p>
          <a:p>
            <a:r>
              <a:rPr lang="fi-FI" sz="2000" dirty="0"/>
              <a:t>Mistä resurssit?</a:t>
            </a:r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32040" y="2492896"/>
            <a:ext cx="3754760" cy="3268959"/>
          </a:xfrm>
        </p:spPr>
        <p:txBody>
          <a:bodyPr>
            <a:normAutofit/>
          </a:bodyPr>
          <a:lstStyle/>
          <a:p>
            <a:r>
              <a:rPr lang="fi-FI" sz="2000" dirty="0"/>
              <a:t>Tarve</a:t>
            </a:r>
          </a:p>
          <a:p>
            <a:r>
              <a:rPr lang="fi-FI" sz="2000" dirty="0"/>
              <a:t>Tavoitteet</a:t>
            </a:r>
          </a:p>
          <a:p>
            <a:r>
              <a:rPr lang="fi-FI" sz="2000" dirty="0"/>
              <a:t>Tulokset</a:t>
            </a:r>
          </a:p>
          <a:p>
            <a:r>
              <a:rPr lang="fi-FI" sz="2000" dirty="0"/>
              <a:t>Dokumentointi</a:t>
            </a:r>
          </a:p>
          <a:p>
            <a:r>
              <a:rPr lang="fi-FI" sz="2000" dirty="0"/>
              <a:t>Arviointi</a:t>
            </a:r>
          </a:p>
          <a:p>
            <a:r>
              <a:rPr lang="fi-FI" sz="2000" dirty="0"/>
              <a:t>Talousarvio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5124797"/>
      </p:ext>
    </p:extLst>
  </p:cSld>
  <p:clrMapOvr>
    <a:masterClrMapping/>
  </p:clrMapOvr>
</p:sld>
</file>

<file path=ppt/theme/theme1.xml><?xml version="1.0" encoding="utf-8"?>
<a:theme xmlns:a="http://schemas.openxmlformats.org/drawingml/2006/main" name="Kansalaisfoorumi_perusmalli_Calibri">
  <a:themeElements>
    <a:clrScheme name="Kansalaisfoorumin värit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74C9E5"/>
      </a:accent1>
      <a:accent2>
        <a:srgbClr val="E50046"/>
      </a:accent2>
      <a:accent3>
        <a:srgbClr val="F39200"/>
      </a:accent3>
      <a:accent4>
        <a:srgbClr val="74C9E5"/>
      </a:accent4>
      <a:accent5>
        <a:srgbClr val="E50046"/>
      </a:accent5>
      <a:accent6>
        <a:srgbClr val="F79646"/>
      </a:accent6>
      <a:hlink>
        <a:srgbClr val="000000"/>
      </a:hlink>
      <a:folHlink>
        <a:srgbClr val="74C9E5"/>
      </a:folHlink>
    </a:clrScheme>
    <a:fontScheme name="Mukautettu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hteisöllinen opintoryhmä.potx" id="{9E3DDBD7-7837-4A1B-B509-69211E1B0FD4}" vid="{3484E44C-8710-455F-A8B4-2E9F94FC41AB}"/>
    </a:ext>
  </a:extLst>
</a:theme>
</file>

<file path=ppt/theme/theme2.xml><?xml version="1.0" encoding="utf-8"?>
<a:theme xmlns:a="http://schemas.openxmlformats.org/drawingml/2006/main" name="Kansalaisfoorumi_perusmalli">
  <a:themeElements>
    <a:clrScheme name="Kansalaisfoorumin värit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74C9E5"/>
      </a:accent1>
      <a:accent2>
        <a:srgbClr val="E50046"/>
      </a:accent2>
      <a:accent3>
        <a:srgbClr val="F39200"/>
      </a:accent3>
      <a:accent4>
        <a:srgbClr val="74C9E5"/>
      </a:accent4>
      <a:accent5>
        <a:srgbClr val="E50046"/>
      </a:accent5>
      <a:accent6>
        <a:srgbClr val="F79646"/>
      </a:accent6>
      <a:hlink>
        <a:srgbClr val="000000"/>
      </a:hlink>
      <a:folHlink>
        <a:srgbClr val="74C9E5"/>
      </a:folHlink>
    </a:clrScheme>
    <a:fontScheme name="Brandon Black ja Light">
      <a:majorFont>
        <a:latin typeface="Brandon Grotesque Black"/>
        <a:ea typeface=""/>
        <a:cs typeface=""/>
      </a:majorFont>
      <a:minorFont>
        <a:latin typeface="Brandon Grotesqu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1438DBF460C8C4C85070EB7E7A20341" ma:contentTypeVersion="7" ma:contentTypeDescription="Luo uusi asiakirja." ma:contentTypeScope="" ma:versionID="656447ed086505f42998fb1c9b3416d6">
  <xsd:schema xmlns:xsd="http://www.w3.org/2001/XMLSchema" xmlns:xs="http://www.w3.org/2001/XMLSchema" xmlns:p="http://schemas.microsoft.com/office/2006/metadata/properties" xmlns:ns2="84da353b-d121-45ce-8403-c3acf9ae1225" xmlns:ns3="2aad6422-a9df-408c-bf81-fa90b8bfe157" targetNamespace="http://schemas.microsoft.com/office/2006/metadata/properties" ma:root="true" ma:fieldsID="4370dbb8ba9416eec3650dd05f3431b4" ns2:_="" ns3:_="">
    <xsd:import namespace="84da353b-d121-45ce-8403-c3acf9ae1225"/>
    <xsd:import namespace="2aad6422-a9df-408c-bf81-fa90b8bfe15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da353b-d121-45ce-8403-c3acf9ae122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Käyttäjä jakanut viimeksi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Jaettu viimeksi ajankohtana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ad6422-a9df-408c-bf81-fa90b8bfe1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17DA1C-D4A6-44C3-A359-614B14A7EA6F}"/>
</file>

<file path=customXml/itemProps2.xml><?xml version="1.0" encoding="utf-8"?>
<ds:datastoreItem xmlns:ds="http://schemas.openxmlformats.org/officeDocument/2006/customXml" ds:itemID="{2F64F38B-3D96-4F52-83DB-13E270D49150}"/>
</file>

<file path=customXml/itemProps3.xml><?xml version="1.0" encoding="utf-8"?>
<ds:datastoreItem xmlns:ds="http://schemas.openxmlformats.org/officeDocument/2006/customXml" ds:itemID="{108938C8-BE2C-4F20-BB3F-6C508A67A074}"/>
</file>

<file path=docProps/app.xml><?xml version="1.0" encoding="utf-8"?>
<Properties xmlns="http://schemas.openxmlformats.org/officeDocument/2006/extended-properties" xmlns:vt="http://schemas.openxmlformats.org/officeDocument/2006/docPropsVTypes">
  <Template>Yhteisöllinen opintoryhmä</Template>
  <TotalTime>150</TotalTime>
  <Words>295</Words>
  <Application>Microsoft Office PowerPoint</Application>
  <PresentationFormat>Näytössä katseltava diaesitys (4:3)</PresentationFormat>
  <Paragraphs>101</Paragraphs>
  <Slides>12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12</vt:i4>
      </vt:variant>
    </vt:vector>
  </HeadingPairs>
  <TitlesOfParts>
    <vt:vector size="22" baseType="lpstr">
      <vt:lpstr>Arial</vt:lpstr>
      <vt:lpstr>Brandon Grotesque Black</vt:lpstr>
      <vt:lpstr>Brandon Grotesque Light</vt:lpstr>
      <vt:lpstr>Brandon Grotesque Medium</vt:lpstr>
      <vt:lpstr>Calibri</vt:lpstr>
      <vt:lpstr>Courier New</vt:lpstr>
      <vt:lpstr>Georgia</vt:lpstr>
      <vt:lpstr>Wingdings</vt:lpstr>
      <vt:lpstr>Kansalaisfoorumi_perusmalli_Calibri</vt:lpstr>
      <vt:lpstr>Kansalaisfoorumi_perusmalli</vt:lpstr>
      <vt:lpstr>  </vt:lpstr>
      <vt:lpstr>Kansalaisfoorumi on </vt:lpstr>
      <vt:lpstr>Kansalaisfoorumin sivistystyö</vt:lpstr>
      <vt:lpstr>Kansalaisfoorumin jäsenliitot</vt:lpstr>
      <vt:lpstr>Kansalaisfoorumin tukema KURSSI</vt:lpstr>
      <vt:lpstr>Kansalaisfoorumin tukema YHTEISÖLLINEN  OPINTORYHMÄ</vt:lpstr>
      <vt:lpstr>verkkopalvelu www.skafnet.fi</vt:lpstr>
      <vt:lpstr>ASIOINTI / TUKIHAKU</vt:lpstr>
      <vt:lpstr>OPINTORYHMÄN SUUNNITTELUA </vt:lpstr>
      <vt:lpstr>OPINTORYHMÄTUEN VARAUS www.skafnet.fi </vt:lpstr>
      <vt:lpstr>OPINTORYHMÄN TILITYS  JA siihen liitteenä RAPORTTILOMAKE  </vt:lpstr>
      <vt:lpstr>     Kiitos huomiostanne.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YHTEISÖLLINEN  OPINTORYHMÄ</dc:title>
  <dc:creator>Tuula Hyystinmäki</dc:creator>
  <cp:lastModifiedBy>Tuula Hyystinmäki</cp:lastModifiedBy>
  <cp:revision>18</cp:revision>
  <cp:lastPrinted>2016-09-02T13:04:18Z</cp:lastPrinted>
  <dcterms:created xsi:type="dcterms:W3CDTF">2016-03-16T11:54:18Z</dcterms:created>
  <dcterms:modified xsi:type="dcterms:W3CDTF">2018-09-11T12:59:32Z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0x01010041438DBF460C8C4C85070EB7E7A20341</vt:lpwstr>
  </property>
</Properties>
</file>