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73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A60669-D77B-6766-66CD-96BBAC2E8055}" v="287" dt="2019-04-29T07:29:25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na Liiri" userId="S::henna.liiri@nuorisoseurat.fi::dfb8e2c4-2678-4f4e-aff6-3ab7eba9a383" providerId="AD" clId="Web-{07C59337-9096-CC7E-E7FC-09F003A4C464}"/>
    <pc:docChg chg="delSld modSld">
      <pc:chgData name="Henna Liiri" userId="S::henna.liiri@nuorisoseurat.fi::dfb8e2c4-2678-4f4e-aff6-3ab7eba9a383" providerId="AD" clId="Web-{07C59337-9096-CC7E-E7FC-09F003A4C464}" dt="2019-06-11T13:19:25.699" v="87"/>
      <pc:docMkLst>
        <pc:docMk/>
      </pc:docMkLst>
      <pc:sldChg chg="addSp delSp modSp">
        <pc:chgData name="Henna Liiri" userId="S::henna.liiri@nuorisoseurat.fi::dfb8e2c4-2678-4f4e-aff6-3ab7eba9a383" providerId="AD" clId="Web-{07C59337-9096-CC7E-E7FC-09F003A4C464}" dt="2019-06-11T13:18:42.277" v="80" actId="20577"/>
        <pc:sldMkLst>
          <pc:docMk/>
          <pc:sldMk cId="2221454437" sldId="273"/>
        </pc:sldMkLst>
        <pc:spChg chg="mod">
          <ac:chgData name="Henna Liiri" userId="S::henna.liiri@nuorisoseurat.fi::dfb8e2c4-2678-4f4e-aff6-3ab7eba9a383" providerId="AD" clId="Web-{07C59337-9096-CC7E-E7FC-09F003A4C464}" dt="2019-06-11T13:18:20.355" v="59" actId="20577"/>
          <ac:spMkLst>
            <pc:docMk/>
            <pc:sldMk cId="2221454437" sldId="273"/>
            <ac:spMk id="2" creationId="{00000000-0000-0000-0000-000000000000}"/>
          </ac:spMkLst>
        </pc:spChg>
        <pc:spChg chg="mod">
          <ac:chgData name="Henna Liiri" userId="S::henna.liiri@nuorisoseurat.fi::dfb8e2c4-2678-4f4e-aff6-3ab7eba9a383" providerId="AD" clId="Web-{07C59337-9096-CC7E-E7FC-09F003A4C464}" dt="2019-06-11T13:18:42.277" v="80" actId="20577"/>
          <ac:spMkLst>
            <pc:docMk/>
            <pc:sldMk cId="2221454437" sldId="273"/>
            <ac:spMk id="3" creationId="{00000000-0000-0000-0000-000000000000}"/>
          </ac:spMkLst>
        </pc:spChg>
        <pc:picChg chg="add del mod">
          <ac:chgData name="Henna Liiri" userId="S::henna.liiri@nuorisoseurat.fi::dfb8e2c4-2678-4f4e-aff6-3ab7eba9a383" providerId="AD" clId="Web-{07C59337-9096-CC7E-E7FC-09F003A4C464}" dt="2019-06-11T13:16:14.636" v="4"/>
          <ac:picMkLst>
            <pc:docMk/>
            <pc:sldMk cId="2221454437" sldId="273"/>
            <ac:picMk id="4" creationId="{06EFA40D-83D4-43A4-AECC-50AE633E2BCF}"/>
          </ac:picMkLst>
        </pc:picChg>
        <pc:picChg chg="add mod">
          <ac:chgData name="Henna Liiri" userId="S::henna.liiri@nuorisoseurat.fi::dfb8e2c4-2678-4f4e-aff6-3ab7eba9a383" providerId="AD" clId="Web-{07C59337-9096-CC7E-E7FC-09F003A4C464}" dt="2019-06-11T13:17:42.136" v="10" actId="1076"/>
          <ac:picMkLst>
            <pc:docMk/>
            <pc:sldMk cId="2221454437" sldId="273"/>
            <ac:picMk id="6" creationId="{5ABC2291-7E82-4291-834C-EBAE110151E4}"/>
          </ac:picMkLst>
        </pc:picChg>
      </pc:sldChg>
      <pc:sldChg chg="del">
        <pc:chgData name="Henna Liiri" userId="S::henna.liiri@nuorisoseurat.fi::dfb8e2c4-2678-4f4e-aff6-3ab7eba9a383" providerId="AD" clId="Web-{07C59337-9096-CC7E-E7FC-09F003A4C464}" dt="2019-06-11T13:19:23.012" v="86"/>
        <pc:sldMkLst>
          <pc:docMk/>
          <pc:sldMk cId="2384868489" sldId="283"/>
        </pc:sldMkLst>
      </pc:sldChg>
      <pc:sldChg chg="del">
        <pc:chgData name="Henna Liiri" userId="S::henna.liiri@nuorisoseurat.fi::dfb8e2c4-2678-4f4e-aff6-3ab7eba9a383" providerId="AD" clId="Web-{07C59337-9096-CC7E-E7FC-09F003A4C464}" dt="2019-06-11T13:19:06.168" v="83"/>
        <pc:sldMkLst>
          <pc:docMk/>
          <pc:sldMk cId="911134178" sldId="327"/>
        </pc:sldMkLst>
      </pc:sldChg>
      <pc:sldChg chg="del">
        <pc:chgData name="Henna Liiri" userId="S::henna.liiri@nuorisoseurat.fi::dfb8e2c4-2678-4f4e-aff6-3ab7eba9a383" providerId="AD" clId="Web-{07C59337-9096-CC7E-E7FC-09F003A4C464}" dt="2019-06-11T13:19:06.168" v="82"/>
        <pc:sldMkLst>
          <pc:docMk/>
          <pc:sldMk cId="1854436201" sldId="329"/>
        </pc:sldMkLst>
      </pc:sldChg>
      <pc:sldChg chg="del">
        <pc:chgData name="Henna Liiri" userId="S::henna.liiri@nuorisoseurat.fi::dfb8e2c4-2678-4f4e-aff6-3ab7eba9a383" providerId="AD" clId="Web-{07C59337-9096-CC7E-E7FC-09F003A4C464}" dt="2019-06-11T13:19:06.168" v="85"/>
        <pc:sldMkLst>
          <pc:docMk/>
          <pc:sldMk cId="2921788314" sldId="330"/>
        </pc:sldMkLst>
      </pc:sldChg>
      <pc:sldChg chg="del">
        <pc:chgData name="Henna Liiri" userId="S::henna.liiri@nuorisoseurat.fi::dfb8e2c4-2678-4f4e-aff6-3ab7eba9a383" providerId="AD" clId="Web-{07C59337-9096-CC7E-E7FC-09F003A4C464}" dt="2019-06-11T13:19:25.699" v="87"/>
        <pc:sldMkLst>
          <pc:docMk/>
          <pc:sldMk cId="3424856124" sldId="340"/>
        </pc:sldMkLst>
      </pc:sldChg>
      <pc:sldChg chg="del">
        <pc:chgData name="Henna Liiri" userId="S::henna.liiri@nuorisoseurat.fi::dfb8e2c4-2678-4f4e-aff6-3ab7eba9a383" providerId="AD" clId="Web-{07C59337-9096-CC7E-E7FC-09F003A4C464}" dt="2019-06-11T13:19:06.168" v="84"/>
        <pc:sldMkLst>
          <pc:docMk/>
          <pc:sldMk cId="2292549271" sldId="3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CCA68-4223-4730-A992-F90502937EE6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D0A17-6450-40D4-B26E-2066B34249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0A17-6450-40D4-B26E-2066B342495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959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aseline="0"/>
              <a:t>Mitä toiminnalla tavoitellaan?  </a:t>
            </a:r>
            <a:r>
              <a:rPr lang="fi-FI" baseline="0">
                <a:sym typeface="Wingdings" panose="05000000000000000000" pitchFamily="2" charset="2"/>
              </a:rPr>
              <a:t> Mitä viestinnällä tavoitellaan?</a:t>
            </a:r>
            <a:endParaRPr lang="fi-FI" baseline="0"/>
          </a:p>
          <a:p>
            <a:endParaRPr lang="fi-FI" baseline="0"/>
          </a:p>
          <a:p>
            <a:r>
              <a:rPr lang="fi-FI" baseline="0"/>
              <a:t>Jäsenmäärän kasvattaminen? </a:t>
            </a:r>
          </a:p>
          <a:p>
            <a:r>
              <a:rPr lang="fi-FI" baseline="0"/>
              <a:t>Uuden toiminnan käynnistäminen?</a:t>
            </a:r>
          </a:p>
          <a:p>
            <a:r>
              <a:rPr lang="fi-FI" baseline="0"/>
              <a:t>Uudet lahjoittajat (kannatusjäsenet)?  </a:t>
            </a:r>
          </a:p>
          <a:p>
            <a:r>
              <a:rPr lang="fi-FI" baseline="0"/>
              <a:t>Päätöksentekoon vaikuttaminen? (esimerkiksi kiinteistöveron poistaminen yleishyödyllisille yhdistyksille)</a:t>
            </a:r>
          </a:p>
          <a:p>
            <a:r>
              <a:rPr lang="fi-FI" baseline="0"/>
              <a:t>Jokaisella verkkosivulla, esitteellä ja julkaisulla pitää olla tarkoitus.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BA82C-C5CA-44F2-A073-807E181A312C}" type="slidenum">
              <a:rPr lang="fi-FI" altLang="fi-FI" smtClean="0"/>
              <a:pPr>
                <a:defRPr/>
              </a:pPr>
              <a:t>2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1667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36C8-0E47-478C-BA6C-F0665CB47D85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F0D-934D-4BAD-AA0C-87A5E2143B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303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36C8-0E47-478C-BA6C-F0665CB47D85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F0D-934D-4BAD-AA0C-87A5E2143B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725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36C8-0E47-478C-BA6C-F0665CB47D85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F0D-934D-4BAD-AA0C-87A5E2143B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094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36C8-0E47-478C-BA6C-F0665CB47D85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F0D-934D-4BAD-AA0C-87A5E2143B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231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36C8-0E47-478C-BA6C-F0665CB47D85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F0D-934D-4BAD-AA0C-87A5E2143B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42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36C8-0E47-478C-BA6C-F0665CB47D85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F0D-934D-4BAD-AA0C-87A5E2143B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667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36C8-0E47-478C-BA6C-F0665CB47D85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F0D-934D-4BAD-AA0C-87A5E2143B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209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36C8-0E47-478C-BA6C-F0665CB47D85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F0D-934D-4BAD-AA0C-87A5E2143B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206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36C8-0E47-478C-BA6C-F0665CB47D85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F0D-934D-4BAD-AA0C-87A5E2143B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82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36C8-0E47-478C-BA6C-F0665CB47D85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F0D-934D-4BAD-AA0C-87A5E2143B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601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36C8-0E47-478C-BA6C-F0665CB47D85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F0D-934D-4BAD-AA0C-87A5E2143B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360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C36C8-0E47-478C-BA6C-F0665CB47D85}" type="datetimeFigureOut">
              <a:rPr lang="fi-FI" smtClean="0"/>
              <a:t>13.6.2019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FAF0D-934D-4BAD-AA0C-87A5E2143B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086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uorisoseurat.fi/palvelulupa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uorisoseurat.fi/wp-content/uploads/2019/05/GRAAFINEN-OHJEISTUS_paikallisseuralle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teriaalipankki.nuorisoseurat.fi/" TargetMode="External"/><Relationship Id="rId2" Type="http://schemas.openxmlformats.org/officeDocument/2006/relationships/hyperlink" Target="https://nuorisoseurat.fi/jasenseuroille/tyokalupakk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3151129"/>
          </a:xfrm>
        </p:spPr>
        <p:txBody>
          <a:bodyPr>
            <a:normAutofit/>
          </a:bodyPr>
          <a:lstStyle/>
          <a:p>
            <a:r>
              <a:rPr lang="fi-FI" dirty="0">
                <a:cs typeface="Calibri"/>
              </a:rPr>
              <a:t/>
            </a:r>
            <a:br>
              <a:rPr lang="fi-FI" dirty="0">
                <a:cs typeface="Calibri"/>
              </a:rPr>
            </a:br>
            <a:r>
              <a:rPr lang="fi-FI" dirty="0">
                <a:solidFill>
                  <a:srgbClr val="FFC000"/>
                </a:solidFill>
                <a:cs typeface="Calibri"/>
              </a:rPr>
              <a:t/>
            </a:r>
            <a:br>
              <a:rPr lang="fi-FI" dirty="0">
                <a:solidFill>
                  <a:srgbClr val="FFC000"/>
                </a:solidFill>
                <a:cs typeface="Calibri"/>
              </a:rPr>
            </a:br>
            <a:r>
              <a:rPr lang="fi-FI" dirty="0">
                <a:solidFill>
                  <a:srgbClr val="FFC000"/>
                </a:solidFill>
                <a:ea typeface="+mj-lt"/>
                <a:cs typeface="+mj-lt"/>
              </a:rPr>
              <a:t>-webinaari, osa III</a:t>
            </a:r>
            <a:br>
              <a:rPr lang="fi-FI" dirty="0">
                <a:solidFill>
                  <a:srgbClr val="FFC000"/>
                </a:solidFill>
                <a:ea typeface="+mj-lt"/>
                <a:cs typeface="+mj-lt"/>
              </a:rPr>
            </a:br>
            <a:r>
              <a:rPr lang="fi-FI" dirty="0">
                <a:solidFill>
                  <a:srgbClr val="FFC000"/>
                </a:solidFill>
                <a:cs typeface="Calibri"/>
              </a:rPr>
              <a:t>Viestinnän palvelulupaus</a:t>
            </a:r>
            <a:endParaRPr lang="fi-FI" dirty="0">
              <a:solidFill>
                <a:srgbClr val="FFC0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4052664"/>
            <a:ext cx="6400800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i-FI" dirty="0">
              <a:cs typeface="Calibri"/>
            </a:endParaRPr>
          </a:p>
          <a:p>
            <a:r>
              <a:rPr lang="fi-FI" dirty="0">
                <a:cs typeface="Calibri"/>
              </a:rPr>
              <a:t>Henna Liiri</a:t>
            </a:r>
            <a:br>
              <a:rPr lang="fi-FI" dirty="0">
                <a:cs typeface="Calibri"/>
              </a:rPr>
            </a:br>
            <a:r>
              <a:rPr lang="fi-FI" dirty="0">
                <a:cs typeface="Calibri"/>
              </a:rPr>
              <a:t>Maarit Saarelainen</a:t>
            </a:r>
          </a:p>
          <a:p>
            <a:endParaRPr lang="fi-FI"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ABC2291-7E82-4291-834C-EBAE11015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26" y="1146373"/>
            <a:ext cx="7209544" cy="12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5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D068F2-C536-4060-9314-22AD886A5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fi-FI" sz="4900" b="1">
                <a:solidFill>
                  <a:srgbClr val="002060"/>
                </a:solidFill>
                <a:cs typeface="Calibri"/>
              </a:rPr>
              <a:t/>
            </a:r>
            <a:br>
              <a:rPr lang="fi-FI" sz="4900" b="1">
                <a:solidFill>
                  <a:srgbClr val="002060"/>
                </a:solidFill>
                <a:cs typeface="Calibri"/>
              </a:rPr>
            </a:br>
            <a:r>
              <a:rPr lang="fi-FI" sz="4900" b="1">
                <a:solidFill>
                  <a:srgbClr val="002060"/>
                </a:solidFill>
                <a:cs typeface="Calibri"/>
              </a:rPr>
              <a:t>Viestinnän ohjelmistot jäsenetuhintaan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DB4184-927E-4603-8093-FE90DC34C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indent="0" algn="ctr">
              <a:spcBef>
                <a:spcPts val="20"/>
              </a:spcBef>
              <a:buNone/>
            </a:pPr>
            <a:endParaRPr lang="fi-FI" sz="2800">
              <a:solidFill>
                <a:srgbClr val="002060"/>
              </a:solidFill>
              <a:cs typeface="Calibri"/>
            </a:endParaRPr>
          </a:p>
          <a:p>
            <a:pPr indent="0" algn="ctr">
              <a:spcBef>
                <a:spcPts val="20"/>
              </a:spcBef>
              <a:buNone/>
            </a:pPr>
            <a:endParaRPr lang="fi-FI" sz="2800">
              <a:solidFill>
                <a:srgbClr val="002060"/>
              </a:solidFill>
              <a:cs typeface="Calibri"/>
            </a:endParaRPr>
          </a:p>
          <a:p>
            <a:pPr indent="0" algn="ctr">
              <a:spcBef>
                <a:spcPts val="20"/>
              </a:spcBef>
              <a:buNone/>
            </a:pPr>
            <a:r>
              <a:rPr lang="fi-FI" sz="2800">
                <a:solidFill>
                  <a:srgbClr val="002060"/>
                </a:solidFill>
                <a:cs typeface="Calibri"/>
              </a:rPr>
              <a:t>Neuvottelemme nuorisoseuran viestintää tukevia sopimuksia palveluihin ja ohjelmistoihin, </a:t>
            </a:r>
            <a:br>
              <a:rPr lang="fi-FI" sz="2800">
                <a:solidFill>
                  <a:srgbClr val="002060"/>
                </a:solidFill>
                <a:cs typeface="Calibri"/>
              </a:rPr>
            </a:br>
            <a:r>
              <a:rPr lang="fi-FI" sz="2800">
                <a:solidFill>
                  <a:srgbClr val="002060"/>
                </a:solidFill>
                <a:cs typeface="Calibri"/>
              </a:rPr>
              <a:t>joita seurat voivat halutessaan ottaa käyttöön.</a:t>
            </a:r>
          </a:p>
          <a:p>
            <a:pPr indent="0" algn="ctr">
              <a:spcBef>
                <a:spcPts val="20"/>
              </a:spcBef>
              <a:buNone/>
            </a:pPr>
            <a:endParaRPr lang="fi-FI" sz="2800">
              <a:solidFill>
                <a:srgbClr val="002060"/>
              </a:solidFill>
              <a:cs typeface="Calibri"/>
            </a:endParaRPr>
          </a:p>
          <a:p>
            <a:pPr indent="0" algn="ctr">
              <a:spcBef>
                <a:spcPts val="20"/>
              </a:spcBef>
              <a:buNone/>
            </a:pPr>
            <a:endParaRPr lang="fi-FI" sz="2800">
              <a:solidFill>
                <a:srgbClr val="002060"/>
              </a:solidFill>
              <a:cs typeface="Calibri"/>
            </a:endParaRPr>
          </a:p>
          <a:p>
            <a:pPr indent="0" algn="ctr">
              <a:spcBef>
                <a:spcPts val="20"/>
              </a:spcBef>
              <a:buNone/>
            </a:pPr>
            <a:endParaRPr lang="fi-FI" sz="2800">
              <a:solidFill>
                <a:srgbClr val="002060"/>
              </a:solidFill>
              <a:cs typeface="Calibri"/>
            </a:endParaRPr>
          </a:p>
          <a:p>
            <a:pPr indent="0" algn="ctr">
              <a:spcBef>
                <a:spcPts val="20"/>
              </a:spcBef>
              <a:buNone/>
            </a:pPr>
            <a:endParaRPr lang="fi-FI" sz="2800">
              <a:solidFill>
                <a:srgbClr val="000000"/>
              </a:solidFill>
              <a:cs typeface="Calibri"/>
            </a:endParaRPr>
          </a:p>
          <a:p>
            <a:pPr indent="0" algn="ctr">
              <a:spcBef>
                <a:spcPts val="20"/>
              </a:spcBef>
              <a:buNone/>
            </a:pPr>
            <a:endParaRPr lang="fi-FI">
              <a:solidFill>
                <a:srgbClr val="002060"/>
              </a:solidFill>
              <a:cs typeface="Calibri"/>
            </a:endParaRPr>
          </a:p>
          <a:p>
            <a:pPr lvl="1" indent="0" algn="ctr">
              <a:spcBef>
                <a:spcPts val="20"/>
              </a:spcBef>
              <a:buNone/>
            </a:pPr>
            <a:endParaRPr lang="fi-FI">
              <a:solidFill>
                <a:srgbClr val="000000"/>
              </a:solidFill>
              <a:cs typeface="Calibri"/>
            </a:endParaRPr>
          </a:p>
          <a:p>
            <a:endParaRPr lang="fi-FI">
              <a:solidFill>
                <a:srgbClr val="000000"/>
              </a:solidFill>
              <a:cs typeface="Calibri"/>
            </a:endParaRPr>
          </a:p>
        </p:txBody>
      </p:sp>
      <p:pic>
        <p:nvPicPr>
          <p:cNvPr id="6" name="Kuva 6">
            <a:extLst>
              <a:ext uri="{FF2B5EF4-FFF2-40B4-BE49-F238E27FC236}">
                <a16:creationId xmlns:a16="http://schemas.microsoft.com/office/drawing/2014/main" id="{26D019F4-9887-4965-9C38-B9BC3D887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9" y="4352561"/>
            <a:ext cx="2743200" cy="8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7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576" y="1210120"/>
            <a:ext cx="7776864" cy="3154983"/>
          </a:xfrm>
        </p:spPr>
        <p:txBody>
          <a:bodyPr>
            <a:normAutofit fontScale="90000"/>
          </a:bodyPr>
          <a:lstStyle/>
          <a:p>
            <a:r>
              <a:rPr lang="fi-FI" sz="6000" dirty="0">
                <a:solidFill>
                  <a:srgbClr val="EE7F00"/>
                </a:solidFill>
                <a:latin typeface="Rockwell"/>
              </a:rPr>
              <a:t>Viestinnän palvelulupaus</a:t>
            </a:r>
            <a:br>
              <a:rPr lang="fi-FI" sz="6000" dirty="0">
                <a:solidFill>
                  <a:srgbClr val="EE7F00"/>
                </a:solidFill>
                <a:latin typeface="Rockwell"/>
              </a:rPr>
            </a:br>
            <a:r>
              <a:rPr lang="fi-FI" sz="6000" dirty="0">
                <a:latin typeface="Rockwell" panose="02060603020205020403" pitchFamily="18" charset="0"/>
              </a:rPr>
              <a:t/>
            </a:r>
            <a:br>
              <a:rPr lang="fi-FI" sz="6000" dirty="0">
                <a:latin typeface="Rockwell" panose="02060603020205020403" pitchFamily="18" charset="0"/>
              </a:rPr>
            </a:br>
            <a:r>
              <a:rPr lang="fi-FI" sz="4000" dirty="0">
                <a:ea typeface="+mj-lt"/>
                <a:cs typeface="+mj-lt"/>
                <a:hlinkClick r:id="rId3"/>
              </a:rPr>
              <a:t>https://nuorisoseurat.fi/palvelulupaus</a:t>
            </a:r>
            <a:r>
              <a:rPr lang="fi-FI" sz="4000" dirty="0">
                <a:ea typeface="+mj-lt"/>
                <a:cs typeface="+mj-lt"/>
              </a:rPr>
              <a:t/>
            </a:r>
            <a:br>
              <a:rPr lang="fi-FI" sz="4000" dirty="0">
                <a:ea typeface="+mj-lt"/>
                <a:cs typeface="+mj-lt"/>
              </a:rPr>
            </a:br>
            <a:endParaRPr lang="fi-FI" sz="4000">
              <a:solidFill>
                <a:srgbClr val="EE7F0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57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D068F2-C536-4060-9314-22AD886A5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solidFill>
                  <a:srgbClr val="002060"/>
                </a:solidFill>
                <a:cs typeface="Calibri"/>
              </a:rPr>
              <a:t>Tukea ja neuvontaa</a:t>
            </a:r>
            <a:endParaRPr lang="fi-FI">
              <a:solidFill>
                <a:srgbClr val="00206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DB4184-927E-4603-8093-FE90DC34C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lvl="1" indent="0" algn="ctr">
              <a:buNone/>
            </a:pPr>
            <a:r>
              <a:rPr lang="fi-FI">
                <a:solidFill>
                  <a:srgbClr val="002060"/>
                </a:solidFill>
                <a:cs typeface="Calibri"/>
              </a:rPr>
              <a:t>Aluetoimistot ja tiedottaja antavat tukea ja neuvontaa paikallisille seuroille viestinnän toteuttamisessa.</a:t>
            </a:r>
            <a:endParaRPr lang="fi-FI" b="1">
              <a:solidFill>
                <a:srgbClr val="002060"/>
              </a:solidFill>
              <a:cs typeface="Calibri"/>
            </a:endParaRPr>
          </a:p>
          <a:p>
            <a:pPr marL="457200" lvl="1" indent="0" algn="ctr">
              <a:buNone/>
            </a:pPr>
            <a:endParaRPr lang="fi-FI">
              <a:solidFill>
                <a:srgbClr val="002060"/>
              </a:solidFill>
              <a:cs typeface="Calibri"/>
            </a:endParaRPr>
          </a:p>
          <a:p>
            <a:endParaRPr lang="fi-FI">
              <a:cs typeface="Calibri"/>
            </a:endParaRPr>
          </a:p>
        </p:txBody>
      </p:sp>
      <p:pic>
        <p:nvPicPr>
          <p:cNvPr id="4" name="Kuva 4" descr="Kuva, joka sisältää kohteen henkilö, lava, näkymä, sisä&#10;&#10;Kuvaus luotu, erittäin korkea luotettavuus">
            <a:extLst>
              <a:ext uri="{FF2B5EF4-FFF2-40B4-BE49-F238E27FC236}">
                <a16:creationId xmlns:a16="http://schemas.microsoft.com/office/drawing/2014/main" id="{4800BAB5-379E-48CF-ABE2-4EB6E2CC4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220" y="3338613"/>
            <a:ext cx="3692577" cy="244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1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D068F2-C536-4060-9314-22AD886A5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solidFill>
                  <a:srgbClr val="002060"/>
                </a:solidFill>
                <a:cs typeface="Calibri"/>
              </a:rPr>
              <a:t>Graafinen ilme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DB4184-927E-4603-8093-FE90DC34C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 indent="0" algn="ctr">
              <a:buNone/>
            </a:pPr>
            <a:r>
              <a:rPr lang="fi-FI" dirty="0">
                <a:solidFill>
                  <a:srgbClr val="002060"/>
                </a:solidFill>
                <a:cs typeface="Calibri"/>
              </a:rPr>
              <a:t>Kannustamme nuorisoseuroja hyödyntämään liiton luomaa kaikille nuorisoseuroille yhteistä graafista ilmettä</a:t>
            </a:r>
            <a:endParaRPr lang="fi-FI" b="1" dirty="0">
              <a:solidFill>
                <a:srgbClr val="000000"/>
              </a:solidFill>
              <a:cs typeface="Calibri"/>
            </a:endParaRPr>
          </a:p>
          <a:p>
            <a:pPr lvl="1" indent="0" algn="ctr">
              <a:buNone/>
            </a:pPr>
            <a:endParaRPr lang="fi-FI">
              <a:solidFill>
                <a:srgbClr val="002060"/>
              </a:solidFill>
              <a:cs typeface="Calibri"/>
            </a:endParaRPr>
          </a:p>
          <a:p>
            <a:pPr lvl="1" indent="0" algn="ctr">
              <a:buNone/>
            </a:pPr>
            <a:endParaRPr lang="fi-FI">
              <a:solidFill>
                <a:srgbClr val="002060"/>
              </a:solidFill>
              <a:cs typeface="Calibri"/>
            </a:endParaRPr>
          </a:p>
          <a:p>
            <a:pPr lvl="1" indent="0" algn="ctr">
              <a:buNone/>
            </a:pPr>
            <a:endParaRPr lang="fi-FI">
              <a:solidFill>
                <a:srgbClr val="002060"/>
              </a:solidFill>
              <a:cs typeface="Calibri"/>
            </a:endParaRPr>
          </a:p>
          <a:p>
            <a:pPr lvl="1" indent="0" algn="ctr">
              <a:buNone/>
            </a:pPr>
            <a:endParaRPr lang="fi-FI">
              <a:solidFill>
                <a:srgbClr val="002060"/>
              </a:solidFill>
              <a:cs typeface="Calibri"/>
            </a:endParaRPr>
          </a:p>
          <a:p>
            <a:pPr lvl="1" indent="0" algn="ctr">
              <a:buNone/>
            </a:pPr>
            <a:endParaRPr lang="fi-FI">
              <a:solidFill>
                <a:srgbClr val="002060"/>
              </a:solidFill>
              <a:cs typeface="Calibri"/>
            </a:endParaRPr>
          </a:p>
          <a:p>
            <a:pPr lvl="1" indent="0" algn="ctr">
              <a:buNone/>
            </a:pPr>
            <a:r>
              <a:rPr lang="fi-FI" dirty="0">
                <a:solidFill>
                  <a:srgbClr val="002060"/>
                </a:solidFill>
                <a:ea typeface="+mn-lt"/>
                <a:cs typeface="+mn-lt"/>
              </a:rPr>
              <a:t>                         </a:t>
            </a:r>
            <a:r>
              <a:rPr lang="fi-FI" dirty="0">
                <a:solidFill>
                  <a:srgbClr val="002060"/>
                </a:solidFill>
                <a:ea typeface="+mn-lt"/>
                <a:cs typeface="+mn-lt"/>
                <a:hlinkClick r:id="rId2"/>
              </a:rPr>
              <a:t>* Graafinen ohjeisto paikallisseuralle</a:t>
            </a:r>
            <a:endParaRPr lang="fi-FI"/>
          </a:p>
          <a:p>
            <a:pPr lvl="1" indent="0" algn="ctr">
              <a:buNone/>
            </a:pPr>
            <a:endParaRPr lang="fi-FI">
              <a:solidFill>
                <a:srgbClr val="002060"/>
              </a:solidFill>
              <a:cs typeface="Calibri"/>
            </a:endParaRPr>
          </a:p>
          <a:p>
            <a:pPr lvl="1" indent="0" algn="ctr">
              <a:buNone/>
            </a:pPr>
            <a:endParaRPr lang="fi-FI">
              <a:solidFill>
                <a:srgbClr val="002060"/>
              </a:solidFill>
              <a:cs typeface="Calibri"/>
            </a:endParaRPr>
          </a:p>
          <a:p>
            <a:pPr marL="457200" lvl="1" indent="0" algn="ctr">
              <a:buNone/>
            </a:pPr>
            <a:endParaRPr lang="fi-FI">
              <a:solidFill>
                <a:srgbClr val="002060"/>
              </a:solidFill>
              <a:cs typeface="Calibri"/>
            </a:endParaRPr>
          </a:p>
          <a:p>
            <a:pPr marL="0" indent="0" algn="ctr">
              <a:buNone/>
            </a:pPr>
            <a:endParaRPr lang="fi-FI">
              <a:cs typeface="Calibri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E950835-D769-4D22-90F0-7DA5F1510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58" y="3111962"/>
            <a:ext cx="2501973" cy="20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7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D068F2-C536-4060-9314-22AD886A5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solidFill>
                  <a:srgbClr val="002060"/>
                </a:solidFill>
                <a:cs typeface="Calibri"/>
              </a:rPr>
              <a:t>Tukimateriaalit</a:t>
            </a:r>
            <a:endParaRPr lang="fi-FI">
              <a:solidFill>
                <a:srgbClr val="00206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DB4184-927E-4603-8093-FE90DC34C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 indent="0" algn="ctr">
              <a:buNone/>
            </a:pPr>
            <a:r>
              <a:rPr lang="fi-FI" dirty="0">
                <a:solidFill>
                  <a:srgbClr val="002060"/>
                </a:solidFill>
                <a:cs typeface="Calibri"/>
              </a:rPr>
              <a:t>Palvelemme nuorisoseurojen viestintää työkalupakin viestinnän työkaluilla, </a:t>
            </a:r>
            <a:r>
              <a:rPr lang="fi-FI" dirty="0">
                <a:cs typeface="Calibri"/>
              </a:rPr>
              <a:t/>
            </a:r>
            <a:br>
              <a:rPr lang="fi-FI" dirty="0">
                <a:cs typeface="Calibri"/>
              </a:rPr>
            </a:br>
            <a:r>
              <a:rPr lang="fi-FI" dirty="0">
                <a:solidFill>
                  <a:srgbClr val="002060"/>
                </a:solidFill>
                <a:cs typeface="Calibri"/>
              </a:rPr>
              <a:t>joita kehitetään koko ajan.</a:t>
            </a:r>
            <a:endParaRPr lang="fi-FI" b="1" dirty="0">
              <a:solidFill>
                <a:srgbClr val="002060"/>
              </a:solidFill>
              <a:cs typeface="Calibri"/>
            </a:endParaRPr>
          </a:p>
          <a:p>
            <a:pPr lvl="1" indent="0" algn="ctr">
              <a:buNone/>
            </a:pPr>
            <a:endParaRPr lang="fi-FI" dirty="0">
              <a:solidFill>
                <a:srgbClr val="002060"/>
              </a:solidFill>
              <a:cs typeface="Calibri"/>
            </a:endParaRPr>
          </a:p>
          <a:p>
            <a:pPr>
              <a:buFont typeface="Arial"/>
              <a:buChar char="•"/>
            </a:pPr>
            <a:r>
              <a:rPr lang="fi-FI" dirty="0">
                <a:ea typeface="+mn-lt"/>
                <a:cs typeface="+mn-lt"/>
                <a:hlinkClick r:id="rId2"/>
              </a:rPr>
              <a:t>Työkalupakki</a:t>
            </a:r>
            <a:endParaRPr lang="en-US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fi-FI" dirty="0">
                <a:ea typeface="+mn-lt"/>
                <a:cs typeface="+mn-lt"/>
                <a:hlinkClick r:id="rId3"/>
              </a:rPr>
              <a:t>Materiaalipankki</a:t>
            </a:r>
            <a:endParaRPr lang="fi-FI"/>
          </a:p>
          <a:p>
            <a:pPr marL="457200" lvl="1" indent="0" algn="ctr">
              <a:buNone/>
            </a:pPr>
            <a:endParaRPr lang="fi-FI">
              <a:solidFill>
                <a:srgbClr val="002060"/>
              </a:solidFill>
              <a:cs typeface="Calibri"/>
            </a:endParaRPr>
          </a:p>
          <a:p>
            <a:endParaRPr lang="fi-FI">
              <a:solidFill>
                <a:srgbClr val="000000"/>
              </a:solidFill>
              <a:cs typeface="Calibri"/>
            </a:endParaRPr>
          </a:p>
        </p:txBody>
      </p:sp>
      <p:pic>
        <p:nvPicPr>
          <p:cNvPr id="5" name="Kuva 4" descr="Kuva, joka sisältää kohteen näyttökuva&#10;&#10;Kuvaus luotu, korkea luotettavuus">
            <a:extLst>
              <a:ext uri="{FF2B5EF4-FFF2-40B4-BE49-F238E27FC236}">
                <a16:creationId xmlns:a16="http://schemas.microsoft.com/office/drawing/2014/main" id="{DC903077-98B8-45C8-A160-2103C00214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65" y="3128107"/>
            <a:ext cx="2097738" cy="299660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0AF75CF-37DA-4918-99F7-185AA724D5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52" y="3362494"/>
            <a:ext cx="1786498" cy="252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8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D068F2-C536-4060-9314-22AD886A5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>
                <a:solidFill>
                  <a:srgbClr val="002060"/>
                </a:solidFill>
                <a:cs typeface="Calibri"/>
              </a:rPr>
              <a:t/>
            </a:r>
            <a:br>
              <a:rPr lang="fi-FI" b="1">
                <a:solidFill>
                  <a:srgbClr val="002060"/>
                </a:solidFill>
                <a:cs typeface="Calibri"/>
              </a:rPr>
            </a:br>
            <a:r>
              <a:rPr lang="fi-FI" b="1">
                <a:solidFill>
                  <a:srgbClr val="002060"/>
                </a:solidFill>
                <a:cs typeface="Calibri"/>
              </a:rPr>
              <a:t>Viestintämateriaalien </a:t>
            </a:r>
            <a:br>
              <a:rPr lang="fi-FI" b="1">
                <a:solidFill>
                  <a:srgbClr val="002060"/>
                </a:solidFill>
                <a:cs typeface="Calibri"/>
              </a:rPr>
            </a:br>
            <a:r>
              <a:rPr lang="fi-FI" b="1">
                <a:solidFill>
                  <a:srgbClr val="002060"/>
                </a:solidFill>
                <a:cs typeface="Calibri"/>
              </a:rPr>
              <a:t>tuottaminen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DB4184-927E-4603-8093-FE90DC34CA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ts val="20"/>
              </a:spcBef>
              <a:buNone/>
            </a:pPr>
            <a:r>
              <a:rPr lang="fi-FI">
                <a:cs typeface="Calibri"/>
              </a:rPr>
              <a:t/>
            </a:r>
            <a:br>
              <a:rPr lang="fi-FI">
                <a:cs typeface="Calibri"/>
              </a:rPr>
            </a:br>
            <a:r>
              <a:rPr lang="fi-FI">
                <a:solidFill>
                  <a:srgbClr val="002060"/>
                </a:solidFill>
                <a:cs typeface="Calibri"/>
              </a:rPr>
              <a:t>Teemme mahdollisuuksien mukaan nuorisoseurojen käyttöön räätälöityä viestintämateriaalia</a:t>
            </a:r>
            <a:endParaRPr lang="fi-FI">
              <a:solidFill>
                <a:srgbClr val="000000"/>
              </a:solidFill>
              <a:cs typeface="Calibri"/>
            </a:endParaRPr>
          </a:p>
          <a:p>
            <a:pPr algn="ctr">
              <a:spcBef>
                <a:spcPts val="20"/>
              </a:spcBef>
              <a:buNone/>
            </a:pPr>
            <a:endParaRPr lang="fi-FI" sz="2400">
              <a:solidFill>
                <a:srgbClr val="002060"/>
              </a:solidFill>
              <a:cs typeface="Calibri"/>
            </a:endParaRPr>
          </a:p>
          <a:p>
            <a:pPr algn="ctr">
              <a:spcBef>
                <a:spcPts val="20"/>
              </a:spcBef>
              <a:buNone/>
            </a:pPr>
            <a:r>
              <a:rPr lang="fi-FI" sz="2400">
                <a:solidFill>
                  <a:srgbClr val="002060"/>
                </a:solidFill>
                <a:cs typeface="Calibri"/>
              </a:rPr>
              <a:t> graafikko@nuorisoseurat.fi</a:t>
            </a:r>
            <a:endParaRPr lang="fi-FI" sz="2400">
              <a:cs typeface="Calibri"/>
            </a:endParaRPr>
          </a:p>
          <a:p>
            <a:endParaRPr lang="fi-FI">
              <a:solidFill>
                <a:srgbClr val="000000"/>
              </a:solidFill>
              <a:cs typeface="Calibri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336C14B-BE19-40F8-9E25-96E6807674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>
                <a:cs typeface="Calibri"/>
              </a:rPr>
              <a:t>    </a:t>
            </a:r>
          </a:p>
        </p:txBody>
      </p:sp>
      <p:pic>
        <p:nvPicPr>
          <p:cNvPr id="4" name="Kuva 4" descr="Kuva, joka sisältää kohteen teksti, kirja&#10;&#10;Kuvaus luotu, erittäin korkea luotettavuus">
            <a:extLst>
              <a:ext uri="{FF2B5EF4-FFF2-40B4-BE49-F238E27FC236}">
                <a16:creationId xmlns:a16="http://schemas.microsoft.com/office/drawing/2014/main" id="{B3D4AAE6-DA87-4BE5-8455-8E8CB57AE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039" y="2012313"/>
            <a:ext cx="2780677" cy="39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D068F2-C536-4060-9314-22AD886A5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>
                <a:solidFill>
                  <a:srgbClr val="002060"/>
                </a:solidFill>
                <a:cs typeface="Calibri"/>
              </a:rPr>
              <a:t>Viestinnän koulutus</a:t>
            </a:r>
            <a:endParaRPr lang="fi-FI" b="1">
              <a:cs typeface="Calibri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DB4184-927E-4603-8093-FE90DC34C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indent="0" algn="ctr">
              <a:spcBef>
                <a:spcPts val="20"/>
              </a:spcBef>
              <a:buNone/>
            </a:pPr>
            <a:r>
              <a:rPr lang="fi-FI" sz="2800">
                <a:solidFill>
                  <a:srgbClr val="002060"/>
                </a:solidFill>
                <a:cs typeface="Calibri"/>
              </a:rPr>
              <a:t>Järjestämme vuosittain viestinnän koulutusta nuorisoseuratoimijoille ja kokoamme koulutusaineistot materiaalipankkiimme.</a:t>
            </a:r>
          </a:p>
          <a:p>
            <a:pPr indent="0" algn="ctr">
              <a:spcBef>
                <a:spcPts val="20"/>
              </a:spcBef>
              <a:buNone/>
            </a:pPr>
            <a:endParaRPr lang="fi-FI">
              <a:solidFill>
                <a:srgbClr val="002060"/>
              </a:solidFill>
              <a:cs typeface="Calibri"/>
            </a:endParaRPr>
          </a:p>
          <a:p>
            <a:pPr indent="0" algn="ctr">
              <a:spcBef>
                <a:spcPts val="20"/>
              </a:spcBef>
              <a:buNone/>
            </a:pPr>
            <a:endParaRPr lang="fi-FI">
              <a:solidFill>
                <a:srgbClr val="002060"/>
              </a:solidFill>
              <a:cs typeface="Calibri"/>
            </a:endParaRPr>
          </a:p>
          <a:p>
            <a:pPr lvl="1" indent="0" algn="ctr">
              <a:spcBef>
                <a:spcPts val="20"/>
              </a:spcBef>
              <a:buNone/>
            </a:pPr>
            <a:endParaRPr lang="fi-FI">
              <a:solidFill>
                <a:srgbClr val="000000"/>
              </a:solidFill>
              <a:cs typeface="Calibri"/>
            </a:endParaRPr>
          </a:p>
          <a:p>
            <a:endParaRPr lang="fi-FI">
              <a:solidFill>
                <a:srgbClr val="000000"/>
              </a:solidFill>
              <a:cs typeface="Calibri"/>
            </a:endParaRPr>
          </a:p>
        </p:txBody>
      </p:sp>
      <p:pic>
        <p:nvPicPr>
          <p:cNvPr id="4" name="Kuva 4" descr="Kuva, joka sisältää kohteen henkilö, sisä, pöytä, istuminen&#10;&#10;Kuvaus luotu, erittäin korkea luotettavuus">
            <a:extLst>
              <a:ext uri="{FF2B5EF4-FFF2-40B4-BE49-F238E27FC236}">
                <a16:creationId xmlns:a16="http://schemas.microsoft.com/office/drawing/2014/main" id="{301D19D6-A6A6-47ED-92CB-384B60EEC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777" y="3192730"/>
            <a:ext cx="3879953" cy="257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6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D068F2-C536-4060-9314-22AD886A5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fi-FI" sz="4900" b="1">
                <a:solidFill>
                  <a:srgbClr val="002060"/>
                </a:solidFill>
                <a:cs typeface="Calibri"/>
              </a:rPr>
              <a:t/>
            </a:r>
            <a:br>
              <a:rPr lang="fi-FI" sz="4900" b="1">
                <a:solidFill>
                  <a:srgbClr val="002060"/>
                </a:solidFill>
                <a:cs typeface="Calibri"/>
              </a:rPr>
            </a:br>
            <a:r>
              <a:rPr lang="fi-FI" sz="4900" b="1">
                <a:solidFill>
                  <a:srgbClr val="002060"/>
                </a:solidFill>
                <a:cs typeface="Calibri"/>
              </a:rPr>
              <a:t>Viestintäkanavat </a:t>
            </a:r>
            <a:r>
              <a:rPr lang="fi-FI" sz="4900" b="1">
                <a:cs typeface="Calibri"/>
              </a:rPr>
              <a:t/>
            </a:r>
            <a:br>
              <a:rPr lang="fi-FI" sz="4900" b="1">
                <a:cs typeface="Calibri"/>
              </a:rPr>
            </a:br>
            <a:r>
              <a:rPr lang="fi-FI" sz="4900" b="1">
                <a:solidFill>
                  <a:srgbClr val="002060"/>
                </a:solidFill>
                <a:cs typeface="Calibri"/>
              </a:rPr>
              <a:t>toiminnan tukena</a:t>
            </a:r>
            <a:endParaRPr lang="fi-FI" sz="4900" b="1">
              <a:cs typeface="Calibri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DB4184-927E-4603-8093-FE90DC34C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indent="0" algn="ctr">
              <a:spcBef>
                <a:spcPts val="20"/>
              </a:spcBef>
              <a:buNone/>
            </a:pPr>
            <a:endParaRPr lang="fi-FI" sz="2800">
              <a:solidFill>
                <a:srgbClr val="002060"/>
              </a:solidFill>
              <a:cs typeface="Calibri"/>
            </a:endParaRPr>
          </a:p>
          <a:p>
            <a:pPr indent="0" algn="ctr">
              <a:spcBef>
                <a:spcPts val="20"/>
              </a:spcBef>
              <a:buNone/>
            </a:pPr>
            <a:r>
              <a:rPr lang="fi-FI" sz="2800">
                <a:cs typeface="Calibri"/>
              </a:rPr>
              <a:t/>
            </a:r>
            <a:br>
              <a:rPr lang="fi-FI" sz="2800">
                <a:cs typeface="Calibri"/>
              </a:rPr>
            </a:br>
            <a:r>
              <a:rPr lang="fi-FI" sz="2800">
                <a:solidFill>
                  <a:srgbClr val="002060"/>
                </a:solidFill>
                <a:cs typeface="Calibri"/>
              </a:rPr>
              <a:t>Sitoudumme välittämään tietoa seuran toiminnasta sille sopivassa kanavassa. </a:t>
            </a:r>
          </a:p>
          <a:p>
            <a:pPr indent="0" algn="ctr">
              <a:spcBef>
                <a:spcPts val="20"/>
              </a:spcBef>
              <a:buNone/>
            </a:pPr>
            <a:endParaRPr lang="fi-FI" sz="2800">
              <a:solidFill>
                <a:srgbClr val="002060"/>
              </a:solidFill>
              <a:cs typeface="Calibri"/>
            </a:endParaRPr>
          </a:p>
          <a:p>
            <a:pPr indent="0" algn="ctr">
              <a:spcBef>
                <a:spcPts val="20"/>
              </a:spcBef>
              <a:buNone/>
            </a:pPr>
            <a:endParaRPr lang="fi-FI">
              <a:solidFill>
                <a:srgbClr val="002060"/>
              </a:solidFill>
              <a:cs typeface="Calibri"/>
            </a:endParaRPr>
          </a:p>
          <a:p>
            <a:pPr lvl="1" indent="0" algn="ctr">
              <a:spcBef>
                <a:spcPts val="20"/>
              </a:spcBef>
              <a:buNone/>
            </a:pPr>
            <a:endParaRPr lang="fi-FI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fi-FI">
              <a:solidFill>
                <a:srgbClr val="000000"/>
              </a:solidFill>
              <a:cs typeface="Calibri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3C95E222-B359-4A78-8457-56D4DFE9B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409" y="5087469"/>
            <a:ext cx="781989" cy="831957"/>
          </a:xfrm>
          <a:prstGeom prst="rect">
            <a:avLst/>
          </a:prstGeom>
        </p:spPr>
      </p:pic>
      <p:pic>
        <p:nvPicPr>
          <p:cNvPr id="6" name="Kuva 6">
            <a:extLst>
              <a:ext uri="{FF2B5EF4-FFF2-40B4-BE49-F238E27FC236}">
                <a16:creationId xmlns:a16="http://schemas.microsoft.com/office/drawing/2014/main" id="{4722D696-75C8-41EC-9AE4-C672F41C8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748" y="5098817"/>
            <a:ext cx="1031824" cy="1035269"/>
          </a:xfrm>
          <a:prstGeom prst="rect">
            <a:avLst/>
          </a:prstGeom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81D12C33-D66D-4039-9BB5-3D646AED6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617" y="5093144"/>
            <a:ext cx="794012" cy="843978"/>
          </a:xfrm>
          <a:prstGeom prst="rect">
            <a:avLst/>
          </a:prstGeom>
        </p:spPr>
      </p:pic>
      <p:pic>
        <p:nvPicPr>
          <p:cNvPr id="10" name="Kuva 10" descr="Kuva, joka sisältää kohteen clipart-kuva&#10;&#10;Kuvaus luotu, erittäin korkea luotettavuus">
            <a:extLst>
              <a:ext uri="{FF2B5EF4-FFF2-40B4-BE49-F238E27FC236}">
                <a16:creationId xmlns:a16="http://schemas.microsoft.com/office/drawing/2014/main" id="{66AF0F2A-7A73-4949-A893-451AFD1BA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739" y="5086740"/>
            <a:ext cx="1050718" cy="731864"/>
          </a:xfrm>
          <a:prstGeom prst="rect">
            <a:avLst/>
          </a:prstGeom>
        </p:spPr>
      </p:pic>
      <p:pic>
        <p:nvPicPr>
          <p:cNvPr id="12" name="Kuva 12" descr="Kuva, joka sisältää kohteen henkilö, valokuva, nainen&#10;&#10;Kuvaus luotu, korkea luotettavuus">
            <a:extLst>
              <a:ext uri="{FF2B5EF4-FFF2-40B4-BE49-F238E27FC236}">
                <a16:creationId xmlns:a16="http://schemas.microsoft.com/office/drawing/2014/main" id="{00A39957-4346-4EDD-A4D9-5391819F09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300" y="3602091"/>
            <a:ext cx="2418414" cy="1215293"/>
          </a:xfrm>
          <a:prstGeom prst="rect">
            <a:avLst/>
          </a:prstGeom>
        </p:spPr>
      </p:pic>
      <p:pic>
        <p:nvPicPr>
          <p:cNvPr id="14" name="Kuva 14">
            <a:extLst>
              <a:ext uri="{FF2B5EF4-FFF2-40B4-BE49-F238E27FC236}">
                <a16:creationId xmlns:a16="http://schemas.microsoft.com/office/drawing/2014/main" id="{EF335A9C-D04A-4E30-87E4-6AD3E94884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9893" y="3488336"/>
            <a:ext cx="1205460" cy="1205460"/>
          </a:xfrm>
          <a:prstGeom prst="rect">
            <a:avLst/>
          </a:prstGeom>
        </p:spPr>
      </p:pic>
      <p:pic>
        <p:nvPicPr>
          <p:cNvPr id="16" name="Kuva 16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5ED29FFE-3CF2-4814-8932-02BFD7FBB4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498" y="3292896"/>
            <a:ext cx="1993693" cy="16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8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D068F2-C536-4060-9314-22AD886A5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fi-FI" sz="4900" b="1">
                <a:solidFill>
                  <a:srgbClr val="002060"/>
                </a:solidFill>
                <a:cs typeface="Calibri"/>
              </a:rPr>
              <a:t/>
            </a:r>
            <a:br>
              <a:rPr lang="fi-FI" sz="4900" b="1">
                <a:solidFill>
                  <a:srgbClr val="002060"/>
                </a:solidFill>
                <a:cs typeface="Calibri"/>
              </a:rPr>
            </a:br>
            <a:r>
              <a:rPr lang="fi-FI" sz="4900" b="1">
                <a:solidFill>
                  <a:srgbClr val="002060"/>
                </a:solidFill>
                <a:cs typeface="Calibri"/>
              </a:rPr>
              <a:t>Kotisivut jäsenetuhintaan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DB4184-927E-4603-8093-FE90DC34CA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indent="0" algn="ctr">
              <a:spcBef>
                <a:spcPts val="20"/>
              </a:spcBef>
              <a:buNone/>
            </a:pPr>
            <a:r>
              <a:rPr lang="fi-FI" sz="2800">
                <a:solidFill>
                  <a:srgbClr val="002060"/>
                </a:solidFill>
                <a:cs typeface="Calibri"/>
              </a:rPr>
              <a:t/>
            </a:r>
            <a:br>
              <a:rPr lang="fi-FI" sz="2800">
                <a:solidFill>
                  <a:srgbClr val="002060"/>
                </a:solidFill>
                <a:cs typeface="Calibri"/>
              </a:rPr>
            </a:br>
            <a:r>
              <a:rPr lang="fi-FI" sz="2800">
                <a:solidFill>
                  <a:srgbClr val="002060"/>
                </a:solidFill>
                <a:cs typeface="Calibri"/>
              </a:rPr>
              <a:t>Tarjoamme nuorisoseuroille mahdollisuuden jäsenetuhintaan ottaa käyttöön </a:t>
            </a:r>
            <a:br>
              <a:rPr lang="fi-FI" sz="2800">
                <a:solidFill>
                  <a:srgbClr val="002060"/>
                </a:solidFill>
                <a:cs typeface="Calibri"/>
              </a:rPr>
            </a:br>
            <a:r>
              <a:rPr lang="fi-FI" sz="2800">
                <a:solidFill>
                  <a:srgbClr val="002060"/>
                </a:solidFill>
                <a:cs typeface="Calibri"/>
              </a:rPr>
              <a:t>graafisen ilmeen mukaiset kotisivut</a:t>
            </a:r>
          </a:p>
          <a:p>
            <a:pPr indent="0" algn="ctr">
              <a:spcBef>
                <a:spcPts val="20"/>
              </a:spcBef>
              <a:buNone/>
            </a:pPr>
            <a:r>
              <a:rPr lang="fi-FI">
                <a:cs typeface="Calibri"/>
              </a:rPr>
              <a:t>     </a:t>
            </a:r>
            <a:endParaRPr lang="fi-FI" sz="2800">
              <a:cs typeface="Calibri"/>
            </a:endParaRPr>
          </a:p>
          <a:p>
            <a:pPr indent="0" algn="ctr">
              <a:spcBef>
                <a:spcPts val="20"/>
              </a:spcBef>
              <a:buNone/>
            </a:pPr>
            <a:endParaRPr lang="fi-FI" sz="2800">
              <a:solidFill>
                <a:srgbClr val="002060"/>
              </a:solidFill>
              <a:cs typeface="Calibri"/>
            </a:endParaRPr>
          </a:p>
          <a:p>
            <a:pPr lvl="1" indent="0" algn="ctr">
              <a:spcBef>
                <a:spcPts val="20"/>
              </a:spcBef>
              <a:buNone/>
            </a:pPr>
            <a:endParaRPr lang="fi-FI">
              <a:cs typeface="Calibri"/>
            </a:endParaRPr>
          </a:p>
          <a:p>
            <a:endParaRPr lang="fi-FI">
              <a:solidFill>
                <a:srgbClr val="000000"/>
              </a:solidFill>
              <a:cs typeface="Calibri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633094B-58DF-4035-8512-2F877D00D6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>
                <a:cs typeface="Calibri"/>
              </a:rPr>
              <a:t>     </a:t>
            </a:r>
          </a:p>
        </p:txBody>
      </p:sp>
      <p:pic>
        <p:nvPicPr>
          <p:cNvPr id="5" name="Picture 2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B2C83023-BDCD-4F63-8035-AC50E2480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77" y="2516186"/>
            <a:ext cx="3482460" cy="269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825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1438DBF460C8C4C85070EB7E7A20341" ma:contentTypeVersion="9" ma:contentTypeDescription="Luo uusi asiakirja." ma:contentTypeScope="" ma:versionID="63f0b71ad9d09a25ffaf16f6e6d44812">
  <xsd:schema xmlns:xsd="http://www.w3.org/2001/XMLSchema" xmlns:xs="http://www.w3.org/2001/XMLSchema" xmlns:p="http://schemas.microsoft.com/office/2006/metadata/properties" xmlns:ns2="84da353b-d121-45ce-8403-c3acf9ae1225" xmlns:ns3="2aad6422-a9df-408c-bf81-fa90b8bfe157" targetNamespace="http://schemas.microsoft.com/office/2006/metadata/properties" ma:root="true" ma:fieldsID="f57b6fb04c487511642a98b045f9a1fb" ns2:_="" ns3:_="">
    <xsd:import namespace="84da353b-d121-45ce-8403-c3acf9ae1225"/>
    <xsd:import namespace="2aad6422-a9df-408c-bf81-fa90b8bfe15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a353b-d121-45ce-8403-c3acf9ae122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d6422-a9df-408c-bf81-fa90b8bfe1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4da353b-d121-45ce-8403-c3acf9ae1225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3147F0A-AA1C-42DF-B793-BDA64F75BE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da353b-d121-45ce-8403-c3acf9ae1225"/>
    <ds:schemaRef ds:uri="2aad6422-a9df-408c-bf81-fa90b8bfe1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DA2727-7BF2-4B15-9768-01C883151C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DECFD5-D859-4816-8E98-A020AFF5096B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2aad6422-a9df-408c-bf81-fa90b8bfe157"/>
    <ds:schemaRef ds:uri="84da353b-d121-45ce-8403-c3acf9ae122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Näytössä katseltava diaesitys (4:3)</PresentationFormat>
  <Paragraphs>58</Paragraphs>
  <Slides>10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Rockwell</vt:lpstr>
      <vt:lpstr>Wingdings</vt:lpstr>
      <vt:lpstr>Office-teema</vt:lpstr>
      <vt:lpstr>  -webinaari, osa III Viestinnän palvelulupaus</vt:lpstr>
      <vt:lpstr>Viestinnän palvelulupaus  https://nuorisoseurat.fi/palvelulupaus </vt:lpstr>
      <vt:lpstr>Tukea ja neuvontaa</vt:lpstr>
      <vt:lpstr>Graafinen ilme</vt:lpstr>
      <vt:lpstr>Tukimateriaalit</vt:lpstr>
      <vt:lpstr> Viestintämateriaalien  tuottaminen</vt:lpstr>
      <vt:lpstr>Viestinnän koulutus</vt:lpstr>
      <vt:lpstr> Viestintäkanavat  toiminnan tukena</vt:lpstr>
      <vt:lpstr> Kotisivut jäsenetuhintaan</vt:lpstr>
      <vt:lpstr> Viestinnän ohjelmistot jäsenetuhintaan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Nostetta ja näkyvyyttä toimintaan – työkaluja viestintään</dc:title>
  <dc:creator>Henna Liiri</dc:creator>
  <cp:lastModifiedBy>Henna Liiri</cp:lastModifiedBy>
  <cp:revision>54</cp:revision>
  <dcterms:modified xsi:type="dcterms:W3CDTF">2019-06-13T05:03:07Z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0x01010041438DBF460C8C4C85070EB7E7A20341</vt:lpwstr>
  </property>
  <property fmtid="{D5CDD505-2E9C-101B-9397-08002B2CF9AE}" pid="3" name="AuthorIds_UIVersion_13312">
    <vt:lpwstr>54</vt:lpwstr>
  </property>
  <property fmtid="{D5CDD505-2E9C-101B-9397-08002B2CF9AE}" pid="4" name="Order">
    <vt:r8>36421500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</Properties>
</file>